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4.xml" ContentType="application/vnd.openxmlformats-officedocument.presentationml.notesSlide+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notesSlides/notesSlide36.xml" ContentType="application/vnd.openxmlformats-officedocument.presentationml.notesSlide+xml"/>
  <Override PartName="/ppt/tags/tag49.xml" ContentType="application/vnd.openxmlformats-officedocument.presentationml.tags+xml"/>
  <Override PartName="/ppt/notesSlides/notesSlide3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8.xml" ContentType="application/vnd.openxmlformats-officedocument.presentationml.notesSlide+xml"/>
  <Override PartName="/ppt/tags/tag52.xml" ContentType="application/vnd.openxmlformats-officedocument.presentationml.tags+xml"/>
  <Override PartName="/ppt/notesSlides/notesSlide39.xml" ContentType="application/vnd.openxmlformats-officedocument.presentationml.notesSlide+xml"/>
  <Override PartName="/ppt/tags/tag53.xml" ContentType="application/vnd.openxmlformats-officedocument.presentationml.tags+xml"/>
  <Override PartName="/ppt/notesSlides/notesSlide40.xml" ContentType="application/vnd.openxmlformats-officedocument.presentationml.notesSlide+xml"/>
  <Override PartName="/ppt/tags/tag54.xml" ContentType="application/vnd.openxmlformats-officedocument.presentationml.tags+xml"/>
  <Override PartName="/ppt/notesSlides/notesSlide41.xml" ContentType="application/vnd.openxmlformats-officedocument.presentationml.notesSlide+xml"/>
  <Override PartName="/ppt/tags/tag55.xml" ContentType="application/vnd.openxmlformats-officedocument.presentationml.tags+xml"/>
  <Override PartName="/ppt/notesSlides/notesSlide4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61"/>
  </p:notesMasterIdLst>
  <p:handoutMasterIdLst>
    <p:handoutMasterId r:id="rId62"/>
  </p:handoutMasterIdLst>
  <p:sldIdLst>
    <p:sldId id="437" r:id="rId5"/>
    <p:sldId id="439" r:id="rId6"/>
    <p:sldId id="282" r:id="rId7"/>
    <p:sldId id="369" r:id="rId8"/>
    <p:sldId id="370" r:id="rId9"/>
    <p:sldId id="373" r:id="rId10"/>
    <p:sldId id="435" r:id="rId11"/>
    <p:sldId id="452" r:id="rId12"/>
    <p:sldId id="376" r:id="rId13"/>
    <p:sldId id="419" r:id="rId14"/>
    <p:sldId id="415" r:id="rId15"/>
    <p:sldId id="263" r:id="rId16"/>
    <p:sldId id="420" r:id="rId17"/>
    <p:sldId id="438" r:id="rId18"/>
    <p:sldId id="290" r:id="rId19"/>
    <p:sldId id="381" r:id="rId20"/>
    <p:sldId id="384" r:id="rId21"/>
    <p:sldId id="396" r:id="rId22"/>
    <p:sldId id="397" r:id="rId23"/>
    <p:sldId id="436" r:id="rId24"/>
    <p:sldId id="440" r:id="rId25"/>
    <p:sldId id="442" r:id="rId26"/>
    <p:sldId id="343" r:id="rId27"/>
    <p:sldId id="359" r:id="rId28"/>
    <p:sldId id="367" r:id="rId29"/>
    <p:sldId id="443" r:id="rId30"/>
    <p:sldId id="364" r:id="rId31"/>
    <p:sldId id="398" r:id="rId32"/>
    <p:sldId id="286" r:id="rId33"/>
    <p:sldId id="444" r:id="rId34"/>
    <p:sldId id="445" r:id="rId35"/>
    <p:sldId id="341" r:id="rId36"/>
    <p:sldId id="329" r:id="rId37"/>
    <p:sldId id="335" r:id="rId38"/>
    <p:sldId id="403" r:id="rId39"/>
    <p:sldId id="293" r:id="rId40"/>
    <p:sldId id="446" r:id="rId41"/>
    <p:sldId id="447" r:id="rId42"/>
    <p:sldId id="312" r:id="rId43"/>
    <p:sldId id="405" r:id="rId44"/>
    <p:sldId id="363" r:id="rId45"/>
    <p:sldId id="273" r:id="rId46"/>
    <p:sldId id="448" r:id="rId47"/>
    <p:sldId id="449" r:id="rId48"/>
    <p:sldId id="353" r:id="rId49"/>
    <p:sldId id="434" r:id="rId50"/>
    <p:sldId id="431" r:id="rId51"/>
    <p:sldId id="432" r:id="rId52"/>
    <p:sldId id="450" r:id="rId53"/>
    <p:sldId id="342" r:id="rId54"/>
    <p:sldId id="339" r:id="rId55"/>
    <p:sldId id="330" r:id="rId56"/>
    <p:sldId id="285" r:id="rId57"/>
    <p:sldId id="345" r:id="rId58"/>
    <p:sldId id="451" r:id="rId59"/>
    <p:sldId id="262" r:id="rId60"/>
  </p:sldIdLst>
  <p:sldSz cx="9144000" cy="5143500" type="screen16x9"/>
  <p:notesSz cx="6858000" cy="91440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4403"/>
    <a:srgbClr val="255D9D"/>
    <a:srgbClr val="17458F"/>
    <a:srgbClr val="901F93"/>
    <a:srgbClr val="006271"/>
    <a:srgbClr val="E02927"/>
    <a:srgbClr val="998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4" autoAdjust="0"/>
    <p:restoredTop sz="83104" autoAdjust="0"/>
  </p:normalViewPr>
  <p:slideViewPr>
    <p:cSldViewPr snapToGrid="0" snapToObjects="1" showGuides="1">
      <p:cViewPr varScale="1">
        <p:scale>
          <a:sx n="52" d="100"/>
          <a:sy n="52" d="100"/>
        </p:scale>
        <p:origin x="1184"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26102C-41FE-F949-85E9-4064AE92EDF5}"/>
              </a:ext>
            </a:extLst>
          </p:cNvPr>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a:extLst>
              <a:ext uri="{FF2B5EF4-FFF2-40B4-BE49-F238E27FC236}">
                <a16:creationId xmlns:a16="http://schemas.microsoft.com/office/drawing/2014/main" id="{13F8F602-DF68-6045-8E10-F9F6E3393F36}"/>
              </a:ext>
            </a:extLst>
          </p:cNvPr>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B47BBDB7-38A4-1C43-BBC6-E1277EB124B6}" type="datetimeFigureOut">
              <a:rPr lang="en-US" smtClean="0"/>
              <a:t>08-Aug-2022</a:t>
            </a:fld>
            <a:endParaRPr lang="en-US"/>
          </a:p>
        </p:txBody>
      </p:sp>
      <p:sp>
        <p:nvSpPr>
          <p:cNvPr id="4" name="Footer Placeholder 3">
            <a:extLst>
              <a:ext uri="{FF2B5EF4-FFF2-40B4-BE49-F238E27FC236}">
                <a16:creationId xmlns:a16="http://schemas.microsoft.com/office/drawing/2014/main" id="{4AB20290-F8C0-6344-A95F-E1216AF60037}"/>
              </a:ext>
            </a:extLst>
          </p:cNvPr>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87FEA4-3450-1943-93B3-8B182D81DB06}"/>
              </a:ext>
            </a:extLst>
          </p:cNvPr>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CD98E168-414E-3545-B8F4-A09835A10E3A}" type="slidenum">
              <a:rPr lang="en-US" smtClean="0"/>
              <a:t>‹#›</a:t>
            </a:fld>
            <a:endParaRPr lang="en-US"/>
          </a:p>
        </p:txBody>
      </p:sp>
    </p:spTree>
    <p:extLst>
      <p:ext uri="{BB962C8B-B14F-4D97-AF65-F5344CB8AC3E}">
        <p14:creationId xmlns:p14="http://schemas.microsoft.com/office/powerpoint/2010/main" val="3967944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23A3FBF5-5FB2-4161-A90B-716D406F6D37}" type="datetimeFigureOut">
              <a:rPr lang="en-US" smtClean="0"/>
              <a:t>08-Aug-2022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ECF2206C-F2E9-4408-A090-1C57F73B417C}" type="slidenum">
              <a:rPr lang="en-US" smtClean="0"/>
              <a:t>‹#›</a:t>
            </a:fld>
            <a:endParaRPr lang="en-US"/>
          </a:p>
        </p:txBody>
      </p:sp>
    </p:spTree>
    <p:extLst>
      <p:ext uri="{BB962C8B-B14F-4D97-AF65-F5344CB8AC3E}">
        <p14:creationId xmlns:p14="http://schemas.microsoft.com/office/powerpoint/2010/main" val="143881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Individually and collectively, we are People of Action.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a:t>
            </a:fld>
            <a:endParaRPr lang="pt-br"/>
          </a:p>
        </p:txBody>
      </p:sp>
    </p:spTree>
    <p:extLst>
      <p:ext uri="{BB962C8B-B14F-4D97-AF65-F5344CB8AC3E}">
        <p14:creationId xmlns:p14="http://schemas.microsoft.com/office/powerpoint/2010/main" val="351100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Where is the next generation of leadership coming from?  We’re in the midst of a huge demographic shift, but while the rising generations share our passion for community and for making a difference, they have plenty of other places to go to channel that passion — on their phones </a:t>
            </a:r>
            <a:r>
              <a:rPr lang="pt-br" sz="1200" b="0" i="1" u="none" kern="1200" baseline="0">
                <a:solidFill>
                  <a:schemeClr val="tx1"/>
                </a:solidFill>
                <a:effectLst/>
                <a:latin typeface="+mn-lt"/>
                <a:ea typeface="+mn-ea"/>
                <a:cs typeface="+mn-cs"/>
              </a:rPr>
              <a:t>and</a:t>
            </a:r>
            <a:r>
              <a:rPr lang="pt-br" sz="1200" b="0" i="0" u="none" kern="1200" baseline="0">
                <a:solidFill>
                  <a:schemeClr val="tx1"/>
                </a:solidFill>
                <a:effectLst/>
                <a:latin typeface="+mn-lt"/>
                <a:ea typeface="+mn-ea"/>
                <a:cs typeface="+mn-cs"/>
              </a:rPr>
              <a:t> in the real world.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12</a:t>
            </a:fld>
            <a:endParaRPr lang="pt-br"/>
          </a:p>
        </p:txBody>
      </p:sp>
    </p:spTree>
    <p:extLst>
      <p:ext uri="{BB962C8B-B14F-4D97-AF65-F5344CB8AC3E}">
        <p14:creationId xmlns:p14="http://schemas.microsoft.com/office/powerpoint/2010/main" val="268517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So, here’s where we are today: we’re the undisputed pioneer of service leadership grounded in person-to-person connections — and yet we find, increasingly, people are not coming to us to make those connections. I know this isn’t easy to hear. But I have good news: We have a plan.</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13</a:t>
            </a:fld>
            <a:endParaRPr lang="pt-br"/>
          </a:p>
        </p:txBody>
      </p:sp>
    </p:spTree>
    <p:extLst>
      <p:ext uri="{BB962C8B-B14F-4D97-AF65-F5344CB8AC3E}">
        <p14:creationId xmlns:p14="http://schemas.microsoft.com/office/powerpoint/2010/main" val="328013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But the Action Plan is also driven by a sense of optimism — a belief that we are and will continue to be essential to our communities, to the world, to </a:t>
            </a:r>
            <a:r>
              <a:rPr lang="pt-br" sz="1200" b="0" i="1" u="none" kern="1200" baseline="0">
                <a:solidFill>
                  <a:schemeClr val="tx1"/>
                </a:solidFill>
                <a:effectLst/>
                <a:latin typeface="+mn-lt"/>
                <a:ea typeface="+mn-ea"/>
                <a:cs typeface="+mn-cs"/>
              </a:rPr>
              <a:t>humanity.</a:t>
            </a:r>
            <a:r>
              <a:rPr lang="pt-br" sz="1200" b="0" i="0" u="none" kern="1200" baseline="0">
                <a:solidFill>
                  <a:schemeClr val="tx1"/>
                </a:solidFill>
                <a:effectLst/>
                <a:latin typeface="+mn-lt"/>
                <a:ea typeface="+mn-ea"/>
                <a:cs typeface="+mn-cs"/>
              </a:rPr>
              <a:t>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15</a:t>
            </a:fld>
            <a:endParaRPr lang="pt-br"/>
          </a:p>
        </p:txBody>
      </p:sp>
    </p:spTree>
    <p:extLst>
      <p:ext uri="{BB962C8B-B14F-4D97-AF65-F5344CB8AC3E}">
        <p14:creationId xmlns:p14="http://schemas.microsoft.com/office/powerpoint/2010/main" val="326763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Don’t we all want this? A stronger, more effective Rotary? A Rotary that’s more inclusive and open — to new members </a:t>
            </a:r>
            <a:r>
              <a:rPr lang="pt-br" sz="1200" b="0" i="1" u="none" kern="1200" baseline="0">
                <a:solidFill>
                  <a:schemeClr val="tx1"/>
                </a:solidFill>
                <a:effectLst/>
                <a:latin typeface="+mn-lt"/>
                <a:ea typeface="+mn-ea"/>
                <a:cs typeface="+mn-cs"/>
              </a:rPr>
              <a:t>and </a:t>
            </a:r>
            <a:r>
              <a:rPr lang="pt-br" sz="1200" b="0" i="0" u="none" kern="1200" baseline="0">
                <a:solidFill>
                  <a:schemeClr val="tx1"/>
                </a:solidFill>
                <a:effectLst/>
                <a:latin typeface="+mn-lt"/>
                <a:ea typeface="+mn-ea"/>
                <a:cs typeface="+mn-cs"/>
              </a:rPr>
              <a:t>to new ideas. More adept at using partnerships, digital tools, and other resources to bring people together.</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16</a:t>
            </a:fld>
            <a:endParaRPr lang="pt-br"/>
          </a:p>
        </p:txBody>
      </p:sp>
    </p:spTree>
    <p:extLst>
      <p:ext uri="{BB962C8B-B14F-4D97-AF65-F5344CB8AC3E}">
        <p14:creationId xmlns:p14="http://schemas.microsoft.com/office/powerpoint/2010/main" val="50320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The Action Plan helps guide how we’ll achieve this. It draws on the remarkable capabilities we’ve developed in our own professional lives and careers — above all, the capacity to listen to and learn from others. It respects that younger generations have different expectations about how to spend their time, who to spend it with, and what motivates them. And our Action Plan encourages us to use our collective, global imagination to bring fresh ideas to the forefront. </a:t>
            </a:r>
          </a:p>
          <a:p>
            <a:endParaRPr lang="pt-br" sz="1200" kern="1200" dirty="0">
              <a:solidFill>
                <a:schemeClr val="tx1"/>
              </a:solidFill>
              <a:effectLst/>
              <a:latin typeface="+mn-lt"/>
              <a:ea typeface="+mn-ea"/>
              <a:cs typeface="+mn-cs"/>
            </a:endParaRPr>
          </a:p>
          <a:p>
            <a:pPr algn="l" rtl="0"/>
            <a:r>
              <a:rPr lang="pt-br" sz="1200" b="0" i="0" u="none" kern="1200" baseline="0">
                <a:solidFill>
                  <a:schemeClr val="tx1"/>
                </a:solidFill>
                <a:effectLst/>
                <a:latin typeface="+mn-lt"/>
                <a:ea typeface="+mn-ea"/>
                <a:cs typeface="+mn-cs"/>
              </a:rPr>
              <a:t>As a Rotary leader, </a:t>
            </a:r>
            <a:r>
              <a:rPr lang="pt-br" sz="1200" b="1" i="0" u="none" kern="1200" baseline="0">
                <a:solidFill>
                  <a:schemeClr val="tx1"/>
                </a:solidFill>
                <a:effectLst/>
                <a:latin typeface="+mn-lt"/>
                <a:ea typeface="+mn-ea"/>
                <a:cs typeface="+mn-cs"/>
              </a:rPr>
              <a:t>you’ve been entrusted with a pivotal role of encouraging buy-in for the plan, and helping clubs realize our priorities </a:t>
            </a:r>
            <a:r>
              <a:rPr lang="pt-br" sz="1200" b="0" i="0" u="none" kern="1200" baseline="0">
                <a:solidFill>
                  <a:schemeClr val="tx1"/>
                </a:solidFill>
                <a:effectLst/>
                <a:latin typeface="+mn-lt"/>
                <a:ea typeface="+mn-ea"/>
                <a:cs typeface="+mn-cs"/>
              </a:rPr>
              <a:t>over the next five years . . . a tremendous legacy for the leaders and generations who will follow you.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17</a:t>
            </a:fld>
            <a:endParaRPr lang="pt-br"/>
          </a:p>
        </p:txBody>
      </p:sp>
    </p:spTree>
    <p:extLst>
      <p:ext uri="{BB962C8B-B14F-4D97-AF65-F5344CB8AC3E}">
        <p14:creationId xmlns:p14="http://schemas.microsoft.com/office/powerpoint/2010/main" val="18261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This Action Plan is ambitious but achievable, with a five-year time frame that will push us but not exhaust us. It’s focused and to-the-point — like you.</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18</a:t>
            </a:fld>
            <a:endParaRPr lang="pt-br"/>
          </a:p>
        </p:txBody>
      </p:sp>
    </p:spTree>
    <p:extLst>
      <p:ext uri="{BB962C8B-B14F-4D97-AF65-F5344CB8AC3E}">
        <p14:creationId xmlns:p14="http://schemas.microsoft.com/office/powerpoint/2010/main" val="67209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It has four priorities. </a:t>
            </a:r>
            <a:r>
              <a:rPr lang="pt-br" sz="1200" b="0" i="1" u="none" kern="1200" baseline="0">
                <a:solidFill>
                  <a:schemeClr val="tx1"/>
                </a:solidFill>
                <a:effectLst/>
                <a:latin typeface="+mn-lt"/>
                <a:ea typeface="+mn-ea"/>
                <a:cs typeface="+mn-cs"/>
              </a:rPr>
              <a:t>Four.</a:t>
            </a:r>
            <a:r>
              <a:rPr lang="pt-br" sz="1200" b="0" i="0" u="none" kern="1200" baseline="0">
                <a:solidFill>
                  <a:schemeClr val="tx1"/>
                </a:solidFill>
                <a:effectLst/>
                <a:latin typeface="+mn-lt"/>
                <a:ea typeface="+mn-ea"/>
                <a:cs typeface="+mn-cs"/>
              </a:rPr>
              <a:t> Each priority reflects the input, feedback, and hopes of current and former members, leadership, Rotaractors, alumni, Youth Exchange students, and Rotary staff. In all, we reached out to more than a million people who are connected to Rotary in some way to ensure that our Action Plan priorities are the right ones, and are authentically Rotary. The four priorities are: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19</a:t>
            </a:fld>
            <a:endParaRPr lang="pt-br"/>
          </a:p>
        </p:txBody>
      </p:sp>
    </p:spTree>
    <p:extLst>
      <p:ext uri="{BB962C8B-B14F-4D97-AF65-F5344CB8AC3E}">
        <p14:creationId xmlns:p14="http://schemas.microsoft.com/office/powerpoint/2010/main" val="4226148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Increase our impact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Expand our reach</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Enhance participant engagement, and</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lnSpc>
                <a:spcPct val="150000"/>
              </a:lnSpc>
              <a:spcBef>
                <a:spcPts val="0"/>
              </a:spcBef>
              <a:spcAft>
                <a:spcPts val="1595"/>
              </a:spcAft>
              <a:buFont typeface="Symbol" panose="05050102010706020507" pitchFamily="18" charset="2"/>
              <a:buChar char=""/>
            </a:pPr>
            <a:r>
              <a:rPr lang="pt-br" sz="1200" b="0" i="0" u="none" baseline="0">
                <a:effectLst/>
                <a:latin typeface="Corbel" panose="020B0503020204020204" pitchFamily="34" charset="0"/>
                <a:ea typeface="Calibri" panose="020F0502020204030204" pitchFamily="34" charset="0"/>
                <a:cs typeface="Times New Roman" panose="02020603050405020304" pitchFamily="18" charset="0"/>
              </a:rPr>
              <a:t>Increase our ability to adapt</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20</a:t>
            </a:fld>
            <a:endParaRPr lang="pt-br"/>
          </a:p>
        </p:txBody>
      </p:sp>
    </p:spTree>
    <p:extLst>
      <p:ext uri="{BB962C8B-B14F-4D97-AF65-F5344CB8AC3E}">
        <p14:creationId xmlns:p14="http://schemas.microsoft.com/office/powerpoint/2010/main" val="232718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i="0" u="none" kern="1200" baseline="0">
                <a:solidFill>
                  <a:schemeClr val="tx1"/>
                </a:solidFill>
                <a:effectLst/>
                <a:latin typeface="+mn-lt"/>
                <a:ea typeface="+mn-ea"/>
                <a:cs typeface="+mn-cs"/>
              </a:rPr>
              <a:t>Rotarians are effective problem-solvers who create solutions that last </a:t>
            </a:r>
            <a:r>
              <a:rPr lang="pt-br" sz="1200" b="0" i="0" u="none" kern="1200" baseline="0">
                <a:solidFill>
                  <a:schemeClr val="tx1"/>
                </a:solidFill>
                <a:effectLst/>
                <a:latin typeface="+mn-lt"/>
                <a:ea typeface="+mn-ea"/>
                <a:cs typeface="+mn-cs"/>
              </a:rPr>
              <a:t>because we invest in relationships — what all the leadership books today call “building social capital.”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23</a:t>
            </a:fld>
            <a:endParaRPr lang="pt-br"/>
          </a:p>
        </p:txBody>
      </p:sp>
    </p:spTree>
    <p:extLst>
      <p:ext uri="{BB962C8B-B14F-4D97-AF65-F5344CB8AC3E}">
        <p14:creationId xmlns:p14="http://schemas.microsoft.com/office/powerpoint/2010/main" val="1066820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We know how to mobilize our networks. And we are constantly learning from our experiences as we participate in clubs, volunteer in projects, and manage our careers.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24</a:t>
            </a:fld>
            <a:endParaRPr lang="pt-br"/>
          </a:p>
        </p:txBody>
      </p:sp>
    </p:spTree>
    <p:extLst>
      <p:ext uri="{BB962C8B-B14F-4D97-AF65-F5344CB8AC3E}">
        <p14:creationId xmlns:p14="http://schemas.microsoft.com/office/powerpoint/2010/main" val="403449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And as People of Action, we know that fulfilling a vision requires a plan. Whenever any of us faces a big challenge in our professional lives, we don’t “tackle it without first being prepared.” We’re the ones who say, “We need a plan,” and — this is equally important — we are the ones who bring everyone together to make that plan and put it into action. I’m here to talk to you about our plan for Rotary’s future. Because we know that there’s a big gap between who we are as an organization today and who we need and want to be.</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a:t>
            </a:fld>
            <a:endParaRPr lang="pt-br"/>
          </a:p>
        </p:txBody>
      </p:sp>
    </p:spTree>
    <p:extLst>
      <p:ext uri="{BB962C8B-B14F-4D97-AF65-F5344CB8AC3E}">
        <p14:creationId xmlns:p14="http://schemas.microsoft.com/office/powerpoint/2010/main" val="1156029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Throughout the fight to end polio, </a:t>
            </a:r>
            <a:r>
              <a:rPr lang="pt-br" sz="1200" b="1" i="0" u="none" kern="1200" baseline="0">
                <a:solidFill>
                  <a:schemeClr val="tx1"/>
                </a:solidFill>
                <a:effectLst/>
                <a:latin typeface="+mn-lt"/>
                <a:ea typeface="+mn-ea"/>
                <a:cs typeface="+mn-cs"/>
              </a:rPr>
              <a:t>we’ve shown what we can do when we draw on our collective strengths.</a:t>
            </a:r>
            <a:r>
              <a:rPr lang="pt-br" sz="1200" b="0" i="0" u="none" kern="1200" baseline="0">
                <a:solidFill>
                  <a:schemeClr val="tx1"/>
                </a:solidFill>
                <a:effectLst/>
                <a:latin typeface="+mn-lt"/>
                <a:ea typeface="+mn-ea"/>
                <a:cs typeface="+mn-cs"/>
              </a:rPr>
              <a:t> We’ve created solutions customized for the people they serve. We’ve evaluated results to learn from our successes and setbacks. We’ve forged partnerships with global health partners. When we found that infrastructure was missing, we built it.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25</a:t>
            </a:fld>
            <a:endParaRPr lang="pt-br"/>
          </a:p>
        </p:txBody>
      </p:sp>
    </p:spTree>
    <p:extLst>
      <p:ext uri="{BB962C8B-B14F-4D97-AF65-F5344CB8AC3E}">
        <p14:creationId xmlns:p14="http://schemas.microsoft.com/office/powerpoint/2010/main" val="3130251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But in a data-driven world, legacies must be measurable. To increase our impact and provide even more proof of what Rotarians are capable of achieving, we have to be more data driven.</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27</a:t>
            </a:fld>
            <a:endParaRPr lang="pt-br"/>
          </a:p>
        </p:txBody>
      </p:sp>
    </p:spTree>
    <p:extLst>
      <p:ext uri="{BB962C8B-B14F-4D97-AF65-F5344CB8AC3E}">
        <p14:creationId xmlns:p14="http://schemas.microsoft.com/office/powerpoint/2010/main" val="1417057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This kind of measurement is a best practice in every sector — you probably do something like it in your own profession. And we know that current and potential partners, as well as younger Rotarians, want to see hard proof of impact. By documenting the metrics of our good works, we get a clear picture of results. We learn how to replicate and scale up our successes. And we can tell more compelling stories about the good we do. </a:t>
            </a:r>
            <a:endParaRPr lang="pt-br" dirty="0"/>
          </a:p>
        </p:txBody>
      </p:sp>
      <p:sp>
        <p:nvSpPr>
          <p:cNvPr id="4" name="Slide Number Placeholder 3"/>
          <p:cNvSpPr>
            <a:spLocks noGrp="1"/>
          </p:cNvSpPr>
          <p:nvPr>
            <p:ph type="sldNum" sz="quarter" idx="5"/>
          </p:nvPr>
        </p:nvSpPr>
        <p:spPr/>
        <p:txBody>
          <a:bodyPr/>
          <a:lstStyle/>
          <a:p>
            <a:pPr algn="l" rtl="0"/>
            <a:fld id="{ECF2206C-F2E9-4408-A090-1C57F73B417C}" type="slidenum">
              <a:rPr/>
              <a:t>28</a:t>
            </a:fld>
            <a:endParaRPr lang="pt-br"/>
          </a:p>
        </p:txBody>
      </p:sp>
    </p:spTree>
    <p:extLst>
      <p:ext uri="{BB962C8B-B14F-4D97-AF65-F5344CB8AC3E}">
        <p14:creationId xmlns:p14="http://schemas.microsoft.com/office/powerpoint/2010/main" val="750961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There’s a lot we can do at the club level, too. We’re going to encourage a greater sense of focus — instead of clubs trying to do too many things and getting only halfway there. We’re going to help clubs collect more information on community impact and do pre- and post-activity evaluations, so they can tell compelling stories about the impact they are making.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29</a:t>
            </a:fld>
            <a:endParaRPr lang="pt-br"/>
          </a:p>
        </p:txBody>
      </p:sp>
    </p:spTree>
    <p:extLst>
      <p:ext uri="{BB962C8B-B14F-4D97-AF65-F5344CB8AC3E}">
        <p14:creationId xmlns:p14="http://schemas.microsoft.com/office/powerpoint/2010/main" val="2408089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F2206C-F2E9-4408-A090-1C57F73B417C}" type="slidenum">
              <a:rPr lang="en-US" smtClean="0"/>
              <a:t>30</a:t>
            </a:fld>
            <a:endParaRPr lang="en-US"/>
          </a:p>
        </p:txBody>
      </p:sp>
    </p:spTree>
    <p:extLst>
      <p:ext uri="{BB962C8B-B14F-4D97-AF65-F5344CB8AC3E}">
        <p14:creationId xmlns:p14="http://schemas.microsoft.com/office/powerpoint/2010/main" val="2867477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a:solidFill>
                  <a:schemeClr val="tx1"/>
                </a:solidFill>
                <a:effectLst/>
                <a:latin typeface="+mn-lt"/>
                <a:ea typeface="+mn-ea"/>
                <a:cs typeface="+mn-cs"/>
              </a:rPr>
              <a:t>Let’s start with those who have already shown an enthusiasm for Rotary. I’m talking about Rotaractors: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32</a:t>
            </a:fld>
            <a:endParaRPr lang="pt-br"/>
          </a:p>
        </p:txBody>
      </p:sp>
    </p:spTree>
    <p:extLst>
      <p:ext uri="{BB962C8B-B14F-4D97-AF65-F5344CB8AC3E}">
        <p14:creationId xmlns:p14="http://schemas.microsoft.com/office/powerpoint/2010/main" val="342267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they’re energetic, passionate, and driven community-minded professionals. They’re critical to the future of Rotary. That’s why we’re conducting research with them to find out what they want from Rotary and how we can attract others like them.</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33</a:t>
            </a:fld>
            <a:endParaRPr lang="pt-br"/>
          </a:p>
        </p:txBody>
      </p:sp>
    </p:spTree>
    <p:extLst>
      <p:ext uri="{BB962C8B-B14F-4D97-AF65-F5344CB8AC3E}">
        <p14:creationId xmlns:p14="http://schemas.microsoft.com/office/powerpoint/2010/main" val="1108340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At the corporate level, we’re developing new products and alternative participant models — so regardless of where people live, they can join us and take action with us. </a:t>
            </a:r>
          </a:p>
          <a:p>
            <a:endParaRPr lang="pt-br" sz="1200" kern="1200" dirty="0">
              <a:solidFill>
                <a:schemeClr val="tx1"/>
              </a:solidFill>
              <a:effectLst/>
              <a:latin typeface="+mn-lt"/>
              <a:ea typeface="+mn-ea"/>
              <a:cs typeface="+mn-cs"/>
            </a:endParaRPr>
          </a:p>
          <a:p>
            <a:pPr algn="l" rtl="0"/>
            <a:r>
              <a:rPr lang="pt-br" sz="1200" b="0" i="0" u="none" kern="1200" baseline="0">
                <a:solidFill>
                  <a:schemeClr val="tx1"/>
                </a:solidFill>
                <a:effectLst/>
                <a:latin typeface="+mn-lt"/>
                <a:ea typeface="+mn-ea"/>
                <a:cs typeface="+mn-cs"/>
              </a:rPr>
              <a:t>At the club level, we need to actively invest in bringing in more people from different backgrounds.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34</a:t>
            </a:fld>
            <a:endParaRPr lang="pt-br"/>
          </a:p>
        </p:txBody>
      </p:sp>
    </p:spTree>
    <p:extLst>
      <p:ext uri="{BB962C8B-B14F-4D97-AF65-F5344CB8AC3E}">
        <p14:creationId xmlns:p14="http://schemas.microsoft.com/office/powerpoint/2010/main" val="3750121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There are so many ways to create new channels into Rotary — bringing family members to events, involving local Rotaractors, updating clubs’ websites and social media pages. </a:t>
            </a:r>
          </a:p>
          <a:p>
            <a:endParaRPr lang="pt-br" sz="1200" kern="1200" dirty="0">
              <a:solidFill>
                <a:schemeClr val="tx1"/>
              </a:solidFill>
              <a:effectLst/>
              <a:latin typeface="+mn-lt"/>
              <a:ea typeface="+mn-ea"/>
              <a:cs typeface="+mn-cs"/>
            </a:endParaRPr>
          </a:p>
          <a:p>
            <a:pPr algn="l" rtl="0"/>
            <a:r>
              <a:rPr lang="pt-br" sz="1200" b="0" i="0" u="none" kern="1200" baseline="0">
                <a:solidFill>
                  <a:schemeClr val="tx1"/>
                </a:solidFill>
                <a:effectLst/>
                <a:latin typeface="+mn-lt"/>
                <a:ea typeface="+mn-ea"/>
                <a:cs typeface="+mn-cs"/>
              </a:rPr>
              <a:t>There are all kinds of leaders in communities, and we want those leaders connected to Rotary. So let’s open up our thinking about who a leader can be, and then reach out to these new people: start a dialogue about how we can mutually benefit from their participation in our activities and events.</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35</a:t>
            </a:fld>
            <a:endParaRPr lang="pt-br"/>
          </a:p>
        </p:txBody>
      </p:sp>
    </p:spTree>
    <p:extLst>
      <p:ext uri="{BB962C8B-B14F-4D97-AF65-F5344CB8AC3E}">
        <p14:creationId xmlns:p14="http://schemas.microsoft.com/office/powerpoint/2010/main" val="608892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Here’s another way to revitalize our clubs and share our values with new audiences: form partnerships with new organizations and agencies. Already, Rotary clubs partner with schools and universities, the local chamber of commerce, local governments, social service agencies, other volunteer organizations. That’s fantastic. But we need to encourage every club to do more to collaborate with and involve their communities. Let’s look around our communities and see all the ways that people are connecting — through shared professional goals, for example, or shared cultures or interests. And let’s invite those people to connect with us, too. When we think beyond traditional partnerships, we show we’re an open, engaging organization. We demonstrate that positive change starts with welcoming the talents and ideas of others.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36</a:t>
            </a:fld>
            <a:endParaRPr lang="pt-br"/>
          </a:p>
        </p:txBody>
      </p:sp>
    </p:spTree>
    <p:extLst>
      <p:ext uri="{BB962C8B-B14F-4D97-AF65-F5344CB8AC3E}">
        <p14:creationId xmlns:p14="http://schemas.microsoft.com/office/powerpoint/2010/main" val="1825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We began developing this plan by taking a look in the mirror, asking hard questions, and making self-assessments. We conducted focus groups and surveys and asked more than a million members, leaders, and Rotary participants across the world to share their input with us. Our goals were shaped by the feedback of those who know us best — and who already share our commitment to achieving our vision. We learned that our members thought we needed to become more nimble, more open to new ideas and faces and better about capitalizing on changing technologies and trends.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a:t>
            </a:fld>
            <a:endParaRPr lang="pt-br"/>
          </a:p>
        </p:txBody>
      </p:sp>
    </p:spTree>
    <p:extLst>
      <p:ext uri="{BB962C8B-B14F-4D97-AF65-F5344CB8AC3E}">
        <p14:creationId xmlns:p14="http://schemas.microsoft.com/office/powerpoint/2010/main" val="4115650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1" i="0" u="none" kern="1200" baseline="0">
                <a:solidFill>
                  <a:schemeClr val="tx1"/>
                </a:solidFill>
                <a:effectLst/>
                <a:latin typeface="+mn-lt"/>
                <a:ea typeface="+mn-ea"/>
                <a:cs typeface="+mn-cs"/>
              </a:rPr>
              <a:t>As People of Action we strive to understand the needs of others.</a:t>
            </a:r>
            <a:r>
              <a:rPr lang="pt-br" sz="1200" b="0" i="0" u="none" kern="1200" baseline="0">
                <a:solidFill>
                  <a:schemeClr val="tx1"/>
                </a:solidFill>
                <a:effectLst/>
                <a:latin typeface="+mn-lt"/>
                <a:ea typeface="+mn-ea"/>
                <a:cs typeface="+mn-cs"/>
              </a:rPr>
              <a:t> But just like the people and communities we serve, our fellow members need to know that they are seen, heard, and valued. They’re seeking </a:t>
            </a:r>
            <a:r>
              <a:rPr lang="pt-br" sz="1200" b="1" i="0" u="none" kern="1200" baseline="0">
                <a:solidFill>
                  <a:schemeClr val="tx1"/>
                </a:solidFill>
                <a:effectLst/>
                <a:latin typeface="+mn-lt"/>
                <a:ea typeface="+mn-ea"/>
                <a:cs typeface="+mn-cs"/>
              </a:rPr>
              <a:t>experiences that feel personally and professionally relevant and fulfilling and, in some cases, we are not delivering on that need.</a:t>
            </a:r>
            <a:r>
              <a:rPr lang="pt-br" sz="1200" b="0" i="0" u="none" kern="1200" baseline="0">
                <a:solidFill>
                  <a:schemeClr val="tx1"/>
                </a:solidFill>
                <a:effectLst/>
                <a:latin typeface="+mn-lt"/>
                <a:ea typeface="+mn-ea"/>
                <a:cs typeface="+mn-cs"/>
              </a:rPr>
              <a:t> This priority is aimed at making sure that we give our members meaningful opportunities to evolve and grow with us — personally and professionally — throughout their lives.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39</a:t>
            </a:fld>
            <a:endParaRPr lang="pt-br"/>
          </a:p>
        </p:txBody>
      </p:sp>
    </p:spTree>
    <p:extLst>
      <p:ext uri="{BB962C8B-B14F-4D97-AF65-F5344CB8AC3E}">
        <p14:creationId xmlns:p14="http://schemas.microsoft.com/office/powerpoint/2010/main" val="1254136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But let’s not stop with our members. We want to improve the overall Rotary experience for </a:t>
            </a:r>
            <a:r>
              <a:rPr lang="pt-br" sz="1200" b="0" i="1" u="none" kern="1200" baseline="0">
                <a:solidFill>
                  <a:schemeClr val="tx1"/>
                </a:solidFill>
                <a:effectLst/>
                <a:latin typeface="+mn-lt"/>
                <a:ea typeface="+mn-ea"/>
                <a:cs typeface="+mn-cs"/>
              </a:rPr>
              <a:t>anyone</a:t>
            </a:r>
            <a:r>
              <a:rPr lang="pt-br" sz="1200" b="0" i="0" u="none" kern="1200" baseline="0">
                <a:solidFill>
                  <a:schemeClr val="tx1"/>
                </a:solidFill>
                <a:effectLst/>
                <a:latin typeface="+mn-lt"/>
                <a:ea typeface="+mn-ea"/>
                <a:cs typeface="+mn-cs"/>
              </a:rPr>
              <a:t> who affiliates with us. And we should take nothing for granted. We need to look at every encounter as an opportunity to show our people what Rotary can do for them — as individuals and as members of our communities.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40</a:t>
            </a:fld>
            <a:endParaRPr lang="pt-br"/>
          </a:p>
        </p:txBody>
      </p:sp>
    </p:spTree>
    <p:extLst>
      <p:ext uri="{BB962C8B-B14F-4D97-AF65-F5344CB8AC3E}">
        <p14:creationId xmlns:p14="http://schemas.microsoft.com/office/powerpoint/2010/main" val="79169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Let’s create the space for members, participants, and the community at large to provide regular feedback on their experiences and needs. Let’s not wait for a community need to present itself to us: let’s be proactive and become known as the people who spot opportunities for positive change that no one else sees.</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41</a:t>
            </a:fld>
            <a:endParaRPr lang="pt-br"/>
          </a:p>
        </p:txBody>
      </p:sp>
    </p:spTree>
    <p:extLst>
      <p:ext uri="{BB962C8B-B14F-4D97-AF65-F5344CB8AC3E}">
        <p14:creationId xmlns:p14="http://schemas.microsoft.com/office/powerpoint/2010/main" val="4074152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And let’s take a hard look at what happens when people volunteer with us or attend our events. Are we doing everything we can to say, “We’re thankful you’re here. You matter to us”?</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42</a:t>
            </a:fld>
            <a:endParaRPr lang="pt-br"/>
          </a:p>
        </p:txBody>
      </p:sp>
    </p:spTree>
    <p:extLst>
      <p:ext uri="{BB962C8B-B14F-4D97-AF65-F5344CB8AC3E}">
        <p14:creationId xmlns:p14="http://schemas.microsoft.com/office/powerpoint/2010/main" val="2539967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pPr>
            <a:r>
              <a:rPr lang="pt-br" sz="1200" b="0" i="0" u="none" baseline="0">
                <a:effectLst/>
                <a:latin typeface="Corbel" panose="020B0503020204020204" pitchFamily="34" charset="0"/>
                <a:ea typeface="Times New Roman" panose="02020603050405020304" pitchFamily="18" charset="0"/>
                <a:cs typeface="Times New Roman" panose="02020603050405020304" pitchFamily="18" charset="0"/>
              </a:rPr>
              <a:t>We are inventive, entrepreneurial, and resilient.</a:t>
            </a:r>
            <a:r>
              <a:rPr lang="pt-br" sz="1200" b="1" i="0" u="none" baseline="0">
                <a:effectLst/>
                <a:latin typeface="Corbel" panose="020B0503020204020204" pitchFamily="34" charset="0"/>
                <a:ea typeface="Times New Roman" panose="02020603050405020304" pitchFamily="18" charset="0"/>
                <a:cs typeface="Times New Roman" panose="02020603050405020304" pitchFamily="18" charset="0"/>
              </a:rPr>
              <a:t> </a:t>
            </a:r>
            <a:r>
              <a:rPr lang="pt-br" sz="1200" b="0" i="0" u="none" baseline="0">
                <a:effectLst/>
                <a:latin typeface="Corbel" panose="020B0503020204020204" pitchFamily="34" charset="0"/>
                <a:ea typeface="Times New Roman" panose="02020603050405020304" pitchFamily="18" charset="0"/>
                <a:cs typeface="Times New Roman" panose="02020603050405020304" pitchFamily="18" charset="0"/>
              </a:rPr>
              <a:t>That’s why we’re People of Action. And because we share those qualities, </a:t>
            </a:r>
            <a:r>
              <a:rPr lang="pt-br" sz="1200" b="1" i="0" u="none" baseline="0">
                <a:effectLst/>
                <a:latin typeface="Corbel" panose="020B0503020204020204" pitchFamily="34" charset="0"/>
                <a:ea typeface="Times New Roman" panose="02020603050405020304" pitchFamily="18" charset="0"/>
                <a:cs typeface="Times New Roman" panose="02020603050405020304" pitchFamily="18" charset="0"/>
              </a:rPr>
              <a:t>new approaches to our organizing principles won’t threaten our sense of who we are.</a:t>
            </a:r>
            <a:r>
              <a:rPr lang="pt-br" sz="1200" b="0" i="0" u="none" baseline="0">
                <a:effectLst/>
                <a:latin typeface="Corbel" panose="020B0503020204020204" pitchFamily="34" charset="0"/>
                <a:ea typeface="Times New Roman" panose="02020603050405020304" pitchFamily="18" charset="0"/>
                <a:cs typeface="Times New Roman" panose="02020603050405020304" pitchFamily="18" charset="0"/>
              </a:rPr>
              <a:t> </a:t>
            </a:r>
          </a:p>
          <a:p>
            <a:pPr marL="0" marR="0" algn="l" rtl="0">
              <a:lnSpc>
                <a:spcPct val="150000"/>
              </a:lnSpc>
              <a:spcBef>
                <a:spcPts val="0"/>
              </a:spcBef>
            </a:pPr>
            <a:endParaRPr lang="pt-br" sz="1050" dirty="0">
              <a:effectLst/>
              <a:latin typeface="Corbel" panose="020B0503020204020204" pitchFamily="34" charset="0"/>
              <a:ea typeface="Times New Roman" panose="02020603050405020304" pitchFamily="18" charset="0"/>
              <a:cs typeface="Times New Roman" panose="02020603050405020304" pitchFamily="18" charset="0"/>
            </a:endParaRPr>
          </a:p>
          <a:p>
            <a:pPr marL="0" marR="0" algn="l" rtl="0">
              <a:lnSpc>
                <a:spcPct val="150000"/>
              </a:lnSpc>
              <a:spcBef>
                <a:spcPts val="0"/>
              </a:spcBef>
            </a:pPr>
            <a:r>
              <a:rPr lang="pt-br" sz="1200" b="0" i="0" u="none" baseline="0">
                <a:effectLst/>
                <a:latin typeface="Corbel" panose="020B0503020204020204" pitchFamily="34" charset="0"/>
                <a:ea typeface="Times New Roman" panose="02020603050405020304" pitchFamily="18" charset="0"/>
                <a:cs typeface="Times New Roman" panose="02020603050405020304" pitchFamily="18" charset="0"/>
              </a:rPr>
              <a:t>It’s time for us to seek out fresh opportunities, to embrace innovative ideas and take calculated risks. We must create more paths to leadership, welcome new voices, and simplify how we operate. </a:t>
            </a:r>
            <a:endParaRPr lang="pt-br" sz="1050" dirty="0">
              <a:effectLst/>
              <a:latin typeface="Corbel" panose="020B0503020204020204" pitchFamily="34" charset="0"/>
              <a:ea typeface="Times New Roman" panose="02020603050405020304" pitchFamily="18" charset="0"/>
              <a:cs typeface="Times New Roman" panose="02020603050405020304" pitchFamily="18" charset="0"/>
            </a:endParaRP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45</a:t>
            </a:fld>
            <a:endParaRPr lang="pt-br"/>
          </a:p>
        </p:txBody>
      </p:sp>
    </p:spTree>
    <p:extLst>
      <p:ext uri="{BB962C8B-B14F-4D97-AF65-F5344CB8AC3E}">
        <p14:creationId xmlns:p14="http://schemas.microsoft.com/office/powerpoint/2010/main" val="722492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We’re already tackling some of the big operational issues. We’re going to look at governance models, committee structures, business processes at the Secretariat level, and more. Everything is on the table.</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46</a:t>
            </a:fld>
            <a:endParaRPr lang="pt-br"/>
          </a:p>
        </p:txBody>
      </p:sp>
    </p:spTree>
    <p:extLst>
      <p:ext uri="{BB962C8B-B14F-4D97-AF65-F5344CB8AC3E}">
        <p14:creationId xmlns:p14="http://schemas.microsoft.com/office/powerpoint/2010/main" val="1332853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Now, many of you have been through this kind of deep dive into internal processes in your own companies and organizations. You know it isn’t glamorous. But you also know it’s absolutely essential if we want to create a strong foundation for innovation, sustainability, and growth.</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47</a:t>
            </a:fld>
            <a:endParaRPr lang="pt-br"/>
          </a:p>
        </p:txBody>
      </p:sp>
    </p:spTree>
    <p:extLst>
      <p:ext uri="{BB962C8B-B14F-4D97-AF65-F5344CB8AC3E}">
        <p14:creationId xmlns:p14="http://schemas.microsoft.com/office/powerpoint/2010/main" val="429330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We should also encourage our clubs to take a fresh look at club governance and look at ways to streamline it. They can create a fund to take some risks and try out new activity ideas. They can host the club meeting in a new location and at a new time. They can involve non-Rotarian advisers in club board meetings to gain new and different perspectives and ideas.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48</a:t>
            </a:fld>
            <a:endParaRPr lang="pt-br"/>
          </a:p>
        </p:txBody>
      </p:sp>
    </p:spTree>
    <p:extLst>
      <p:ext uri="{BB962C8B-B14F-4D97-AF65-F5344CB8AC3E}">
        <p14:creationId xmlns:p14="http://schemas.microsoft.com/office/powerpoint/2010/main" val="866196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Now that I’ve shared more about our collective vision for the future, I hope you see how this Action Plan speaks to all of us, at every level of Rotary. And I think now you see that while each one of these priorities must be owned by all of us, we don’t have to address them in the same way.</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50</a:t>
            </a:fld>
            <a:endParaRPr lang="pt-br"/>
          </a:p>
        </p:txBody>
      </p:sp>
    </p:spTree>
    <p:extLst>
      <p:ext uri="{BB962C8B-B14F-4D97-AF65-F5344CB8AC3E}">
        <p14:creationId xmlns:p14="http://schemas.microsoft.com/office/powerpoint/2010/main" val="1451073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Let’s play to our strengths as leaders, as clubs, and as members. There is much we can do at the corporate level in terms of operations and infrastructure. And there is much that can be done at the club and person-to-person levels so that every person who engages with us has a meaningful, valuable, and fulfilling experience. Working together, doing what each of us does best, we can make a stronger Rotary, and change more lives and communities for the better.</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51</a:t>
            </a:fld>
            <a:endParaRPr lang="pt-br"/>
          </a:p>
        </p:txBody>
      </p:sp>
    </p:spTree>
    <p:extLst>
      <p:ext uri="{BB962C8B-B14F-4D97-AF65-F5344CB8AC3E}">
        <p14:creationId xmlns:p14="http://schemas.microsoft.com/office/powerpoint/2010/main" val="352727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But we knew we also had to look outside of Rotary.  Here’s what we found out when we surveyed the general public in 2015. We talked to people in 15 countries around the world. We asked what would motivate them to join a service organization. Here’s what they told us: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6</a:t>
            </a:fld>
            <a:endParaRPr lang="pt-br"/>
          </a:p>
        </p:txBody>
      </p:sp>
    </p:spTree>
    <p:extLst>
      <p:ext uri="{BB962C8B-B14F-4D97-AF65-F5344CB8AC3E}">
        <p14:creationId xmlns:p14="http://schemas.microsoft.com/office/powerpoint/2010/main" val="307402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But for the next five years to be as transformative as we need them to be, each and every one of us is going to have to take on the role of Action Plan Champion.</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52</a:t>
            </a:fld>
            <a:endParaRPr lang="pt-br"/>
          </a:p>
        </p:txBody>
      </p:sp>
    </p:spTree>
    <p:extLst>
      <p:ext uri="{BB962C8B-B14F-4D97-AF65-F5344CB8AC3E}">
        <p14:creationId xmlns:p14="http://schemas.microsoft.com/office/powerpoint/2010/main" val="426615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I know you can do it, because you’ve already proven yourselves to be just that: real champions. Champions in the way you advocate for Rotary, champions of leadership, and champions of inspiration.</a:t>
            </a:r>
          </a:p>
          <a:p>
            <a:pPr algn="l" rtl="0"/>
            <a:r>
              <a:rPr lang="pt-br" sz="1200" b="0" i="0" u="none" kern="1200" baseline="0">
                <a:solidFill>
                  <a:schemeClr val="tx1"/>
                </a:solidFill>
                <a:effectLst/>
                <a:latin typeface="+mn-lt"/>
                <a:ea typeface="+mn-ea"/>
                <a:cs typeface="+mn-cs"/>
              </a:rPr>
              <a:t>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53</a:t>
            </a:fld>
            <a:endParaRPr lang="pt-br"/>
          </a:p>
        </p:txBody>
      </p:sp>
    </p:spTree>
    <p:extLst>
      <p:ext uri="{BB962C8B-B14F-4D97-AF65-F5344CB8AC3E}">
        <p14:creationId xmlns:p14="http://schemas.microsoft.com/office/powerpoint/2010/main" val="1670979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As Action Plan Champions, we will set the example by responding to change, actively shaping Rotary’s culture, and guiding Rotary through the next century of service.</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54</a:t>
            </a:fld>
            <a:endParaRPr lang="pt-br"/>
          </a:p>
        </p:txBody>
      </p:sp>
    </p:spTree>
    <p:extLst>
      <p:ext uri="{BB962C8B-B14F-4D97-AF65-F5344CB8AC3E}">
        <p14:creationId xmlns:p14="http://schemas.microsoft.com/office/powerpoint/2010/main" val="4083369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To my fellow Action Plan Champions, thank you for your dedication to Rotary. Together, let’s carry out Rotary’s vision of a better world. Let’s show the world what it means to be People of Action.</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56</a:t>
            </a:fld>
            <a:endParaRPr lang="pt-br"/>
          </a:p>
        </p:txBody>
      </p:sp>
    </p:spTree>
    <p:extLst>
      <p:ext uri="{BB962C8B-B14F-4D97-AF65-F5344CB8AC3E}">
        <p14:creationId xmlns:p14="http://schemas.microsoft.com/office/powerpoint/2010/main" val="57617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buFont typeface="Arial" panose="020B0604020202020204" pitchFamily="34" charset="0"/>
              <a:buChar char="•"/>
            </a:pPr>
            <a:r>
              <a:rPr lang="pt-br" sz="1200" b="0" i="0" u="none" kern="1200" baseline="0">
                <a:solidFill>
                  <a:schemeClr val="tx1"/>
                </a:solidFill>
                <a:effectLst/>
                <a:latin typeface="+mn-lt"/>
                <a:ea typeface="+mn-ea"/>
                <a:cs typeface="+mn-cs"/>
              </a:rPr>
              <a:t>A sense of purpose and opportunity for community service.</a:t>
            </a:r>
          </a:p>
          <a:p>
            <a:pPr marL="171450" lvl="0" indent="-171450" algn="l" rtl="0">
              <a:buFont typeface="Arial" panose="020B0604020202020204" pitchFamily="34" charset="0"/>
              <a:buChar char="•"/>
            </a:pPr>
            <a:r>
              <a:rPr lang="pt-br" sz="1200" b="0" i="0" u="none" kern="1200" baseline="0">
                <a:solidFill>
                  <a:schemeClr val="tx1"/>
                </a:solidFill>
                <a:effectLst/>
                <a:latin typeface="+mn-lt"/>
                <a:ea typeface="+mn-ea"/>
                <a:cs typeface="+mn-cs"/>
              </a:rPr>
              <a:t>Causes that are important to them.</a:t>
            </a:r>
          </a:p>
          <a:p>
            <a:pPr marL="171450" lvl="0" indent="-171450" algn="l" rtl="0">
              <a:buFont typeface="Arial" panose="020B0604020202020204" pitchFamily="34" charset="0"/>
              <a:buChar char="•"/>
            </a:pPr>
            <a:r>
              <a:rPr lang="pt-br" sz="1200" b="0" i="0" u="none" kern="1200" baseline="0">
                <a:solidFill>
                  <a:schemeClr val="tx1"/>
                </a:solidFill>
                <a:effectLst/>
                <a:latin typeface="+mn-lt"/>
                <a:ea typeface="+mn-ea"/>
                <a:cs typeface="+mn-cs"/>
              </a:rPr>
              <a:t>An established reputation — a strong heritage.</a:t>
            </a:r>
          </a:p>
          <a:p>
            <a:pPr marL="171450" lvl="0" indent="-171450" algn="l" rtl="0">
              <a:buFont typeface="Arial" panose="020B0604020202020204" pitchFamily="34" charset="0"/>
              <a:buChar char="•"/>
            </a:pPr>
            <a:r>
              <a:rPr lang="pt-br" sz="1200" b="0" i="0" u="none" kern="1200" baseline="0">
                <a:solidFill>
                  <a:schemeClr val="tx1"/>
                </a:solidFill>
                <a:effectLst/>
                <a:latin typeface="+mn-lt"/>
                <a:ea typeface="+mn-ea"/>
                <a:cs typeface="+mn-cs"/>
              </a:rPr>
              <a:t>Programs that make a difference locally. </a:t>
            </a:r>
          </a:p>
          <a:p>
            <a:pPr marL="0" lvl="0" indent="0" algn="l" rtl="0">
              <a:buFont typeface="Arial" panose="020B0604020202020204" pitchFamily="34" charset="0"/>
              <a:buNone/>
            </a:pPr>
            <a:endParaRPr lang="pt-br" sz="1200" kern="1200" dirty="0">
              <a:solidFill>
                <a:schemeClr val="tx1"/>
              </a:solidFill>
              <a:effectLst/>
              <a:latin typeface="+mn-lt"/>
              <a:ea typeface="+mn-ea"/>
              <a:cs typeface="+mn-cs"/>
            </a:endParaRPr>
          </a:p>
          <a:p>
            <a:pPr algn="l" rtl="0"/>
            <a:r>
              <a:rPr lang="pt-br" sz="1200" b="0" i="0" u="none" kern="1200" baseline="0">
                <a:solidFill>
                  <a:schemeClr val="tx1"/>
                </a:solidFill>
                <a:effectLst/>
                <a:latin typeface="+mn-lt"/>
                <a:ea typeface="+mn-ea"/>
                <a:cs typeface="+mn-cs"/>
              </a:rPr>
              <a:t>Sounds a lot like Rotary, doesn’t it?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7</a:t>
            </a:fld>
            <a:endParaRPr lang="pt-br"/>
          </a:p>
        </p:txBody>
      </p:sp>
    </p:spTree>
    <p:extLst>
      <p:ext uri="{BB962C8B-B14F-4D97-AF65-F5344CB8AC3E}">
        <p14:creationId xmlns:p14="http://schemas.microsoft.com/office/powerpoint/2010/main" val="53829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dirty="0" err="1">
                <a:solidFill>
                  <a:schemeClr val="tx1"/>
                </a:solidFill>
                <a:effectLst/>
                <a:latin typeface="+mn-lt"/>
                <a:ea typeface="+mn-ea"/>
                <a:cs typeface="+mn-cs"/>
              </a:rPr>
              <a:t>We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asked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if</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they</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had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heard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of</a:t>
            </a:r>
            <a:r>
              <a:rPr lang="pt-br" sz="1200" b="0" i="0" u="none" kern="1200" baseline="0" dirty="0">
                <a:solidFill>
                  <a:schemeClr val="tx1"/>
                </a:solidFill>
                <a:effectLst/>
                <a:latin typeface="+mn-lt"/>
                <a:ea typeface="+mn-ea"/>
                <a:cs typeface="+mn-cs"/>
              </a:rPr>
              <a:t> Rotary </a:t>
            </a:r>
            <a:r>
              <a:rPr lang="pt-br" sz="1200" b="0" i="0" u="none" kern="1200" baseline="0" dirty="0" err="1">
                <a:solidFill>
                  <a:schemeClr val="tx1"/>
                </a:solidFill>
                <a:effectLst/>
                <a:latin typeface="+mn-lt"/>
                <a:ea typeface="+mn-ea"/>
                <a:cs typeface="+mn-cs"/>
              </a:rPr>
              <a:t>and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found</a:t>
            </a:r>
            <a:r>
              <a:rPr lang="pt-br" sz="1200" b="0" i="0" u="none" kern="1200" baseline="0" dirty="0">
                <a:solidFill>
                  <a:schemeClr val="tx1"/>
                </a:solidFill>
                <a:effectLst/>
                <a:latin typeface="+mn-lt"/>
                <a:ea typeface="+mn-ea"/>
                <a:cs typeface="+mn-cs"/>
              </a:rPr>
              <a:t> out </a:t>
            </a:r>
            <a:r>
              <a:rPr lang="pt-br" sz="1200" b="0" i="0" u="none" kern="1200" baseline="0" dirty="0" err="1">
                <a:solidFill>
                  <a:schemeClr val="tx1"/>
                </a:solidFill>
                <a:effectLst/>
                <a:latin typeface="+mn-lt"/>
                <a:ea typeface="+mn-ea"/>
                <a:cs typeface="+mn-cs"/>
              </a:rPr>
              <a:t>that</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our</a:t>
            </a:r>
            <a:r>
              <a:rPr lang="pt-br" sz="1200" b="0" i="0" u="none" kern="1200" baseline="0" dirty="0">
                <a:solidFill>
                  <a:schemeClr val="tx1"/>
                </a:solidFill>
                <a:effectLst/>
                <a:latin typeface="+mn-lt"/>
                <a:ea typeface="+mn-ea"/>
                <a:cs typeface="+mn-cs"/>
              </a:rPr>
              <a:t> global </a:t>
            </a:r>
            <a:r>
              <a:rPr lang="pt-br" sz="1200" b="0" i="0" u="none" kern="1200" baseline="0" dirty="0" err="1">
                <a:solidFill>
                  <a:schemeClr val="tx1"/>
                </a:solidFill>
                <a:effectLst/>
                <a:latin typeface="+mn-lt"/>
                <a:ea typeface="+mn-ea"/>
                <a:cs typeface="+mn-cs"/>
              </a:rPr>
              <a:t>awareness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is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outstanding</a:t>
            </a:r>
            <a:r>
              <a:rPr lang="pt-br" sz="1200" b="0" i="0" u="none" kern="1200" baseline="0" dirty="0">
                <a:solidFill>
                  <a:schemeClr val="tx1"/>
                </a:solidFill>
                <a:effectLst/>
                <a:latin typeface="+mn-lt"/>
                <a:ea typeface="+mn-ea"/>
                <a:cs typeface="+mn-cs"/>
              </a:rPr>
              <a:t>: in </a:t>
            </a:r>
            <a:r>
              <a:rPr lang="pt-br" sz="1200" b="0" i="0" u="none" kern="1200" baseline="0" dirty="0" err="1">
                <a:solidFill>
                  <a:schemeClr val="tx1"/>
                </a:solidFill>
                <a:effectLst/>
                <a:latin typeface="+mn-lt"/>
                <a:ea typeface="+mn-ea"/>
                <a:cs typeface="+mn-cs"/>
              </a:rPr>
              <a:t>fact</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three</a:t>
            </a:r>
            <a:r>
              <a:rPr lang="pt-br" sz="1200" b="0" i="0" u="none" kern="1200" baseline="0" dirty="0">
                <a:solidFill>
                  <a:schemeClr val="tx1"/>
                </a:solidFill>
                <a:effectLst/>
                <a:latin typeface="+mn-lt"/>
                <a:ea typeface="+mn-ea"/>
                <a:cs typeface="+mn-cs"/>
              </a:rPr>
              <a:t> out </a:t>
            </a:r>
            <a:r>
              <a:rPr lang="pt-br" sz="1200" b="0" i="0" u="none" kern="1200" baseline="0" dirty="0" err="1">
                <a:solidFill>
                  <a:schemeClr val="tx1"/>
                </a:solidFill>
                <a:effectLst/>
                <a:latin typeface="+mn-lt"/>
                <a:ea typeface="+mn-ea"/>
                <a:cs typeface="+mn-cs"/>
              </a:rPr>
              <a:t>of</a:t>
            </a:r>
            <a:r>
              <a:rPr lang="pt-br" sz="1200" b="0" i="0" u="none" kern="1200" baseline="0" dirty="0">
                <a:solidFill>
                  <a:schemeClr val="tx1"/>
                </a:solidFill>
                <a:effectLst/>
                <a:latin typeface="+mn-lt"/>
                <a:ea typeface="+mn-ea"/>
                <a:cs typeface="+mn-cs"/>
              </a:rPr>
              <a:t> four </a:t>
            </a:r>
            <a:r>
              <a:rPr lang="pt-br" sz="1200" b="0" i="0" u="none" kern="1200" baseline="0" dirty="0" err="1">
                <a:solidFill>
                  <a:schemeClr val="tx1"/>
                </a:solidFill>
                <a:effectLst/>
                <a:latin typeface="+mn-lt"/>
                <a:ea typeface="+mn-ea"/>
                <a:cs typeface="+mn-cs"/>
              </a:rPr>
              <a:t>people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surveyed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were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aware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of</a:t>
            </a:r>
            <a:r>
              <a:rPr lang="pt-br" sz="1200" b="0" i="0" u="none" kern="1200" baseline="0" dirty="0">
                <a:solidFill>
                  <a:schemeClr val="tx1"/>
                </a:solidFill>
                <a:effectLst/>
                <a:latin typeface="+mn-lt"/>
                <a:ea typeface="+mn-ea"/>
                <a:cs typeface="+mn-cs"/>
              </a:rPr>
              <a:t> Rotary. </a:t>
            </a:r>
            <a:r>
              <a:rPr lang="pt-br" sz="1200" b="0" i="0" u="none" kern="1200" baseline="0" dirty="0" err="1">
                <a:solidFill>
                  <a:schemeClr val="tx1"/>
                </a:solidFill>
                <a:effectLst/>
                <a:latin typeface="+mn-lt"/>
                <a:ea typeface="+mn-ea"/>
                <a:cs typeface="+mn-cs"/>
              </a:rPr>
              <a:t>Among</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the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world’s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leading</a:t>
            </a:r>
            <a:r>
              <a:rPr lang="pt-br" sz="1200" b="0" i="0" u="none" kern="1200" baseline="0" dirty="0">
                <a:solidFill>
                  <a:schemeClr val="tx1"/>
                </a:solidFill>
                <a:effectLst/>
                <a:latin typeface="+mn-lt"/>
                <a:ea typeface="+mn-ea"/>
                <a:cs typeface="+mn-cs"/>
              </a:rPr>
              <a:t> social </a:t>
            </a:r>
            <a:r>
              <a:rPr lang="pt-br" sz="1200" b="0" i="0" u="none" kern="1200" baseline="0" dirty="0" err="1">
                <a:solidFill>
                  <a:schemeClr val="tx1"/>
                </a:solidFill>
                <a:effectLst/>
                <a:latin typeface="+mn-lt"/>
                <a:ea typeface="+mn-ea"/>
                <a:cs typeface="+mn-cs"/>
              </a:rPr>
              <a:t>service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organizations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we’re</a:t>
            </a:r>
            <a:r>
              <a:rPr lang="pt-br" sz="1200" b="0" i="0" u="none" kern="1200" baseline="0" dirty="0">
                <a:solidFill>
                  <a:schemeClr val="tx1"/>
                </a:solidFill>
                <a:effectLst/>
                <a:latin typeface="+mn-lt"/>
                <a:ea typeface="+mn-ea"/>
                <a:cs typeface="+mn-cs"/>
              </a:rPr>
              <a:t> in </a:t>
            </a:r>
            <a:r>
              <a:rPr lang="pt-br" sz="1200" b="0" i="0" u="none" kern="1200" baseline="0" dirty="0" err="1">
                <a:solidFill>
                  <a:schemeClr val="tx1"/>
                </a:solidFill>
                <a:effectLst/>
                <a:latin typeface="+mn-lt"/>
                <a:ea typeface="+mn-ea"/>
                <a:cs typeface="+mn-cs"/>
              </a:rPr>
              <a:t>the</a:t>
            </a:r>
            <a:r>
              <a:rPr lang="pt-br" sz="1200" b="0" i="0" u="none" kern="1200" baseline="0" dirty="0">
                <a:solidFill>
                  <a:schemeClr val="tx1"/>
                </a:solidFill>
                <a:effectLst/>
                <a:latin typeface="+mn-lt"/>
                <a:ea typeface="+mn-ea"/>
                <a:cs typeface="+mn-cs"/>
              </a:rPr>
              <a:t> top 3 in </a:t>
            </a:r>
            <a:r>
              <a:rPr lang="pt-br" sz="1200" b="0" i="0" u="none" kern="1200" baseline="0" dirty="0" err="1">
                <a:solidFill>
                  <a:schemeClr val="tx1"/>
                </a:solidFill>
                <a:effectLst/>
                <a:latin typeface="+mn-lt"/>
                <a:ea typeface="+mn-ea"/>
                <a:cs typeface="+mn-cs"/>
              </a:rPr>
              <a:t>terms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of</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awareness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And</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people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know</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enough</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about</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us</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to</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know</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that</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we</a:t>
            </a:r>
            <a:r>
              <a:rPr lang="pt-br" sz="1200" b="0" i="0" u="none" kern="1200" baseline="0" dirty="0">
                <a:solidFill>
                  <a:schemeClr val="tx1"/>
                </a:solidFill>
                <a:effectLst/>
                <a:latin typeface="+mn-lt"/>
                <a:ea typeface="+mn-ea"/>
                <a:cs typeface="+mn-cs"/>
              </a:rPr>
              <a:t> do </a:t>
            </a:r>
            <a:r>
              <a:rPr lang="pt-br" sz="1200" b="0" i="0" u="none" kern="1200" baseline="0" dirty="0" err="1">
                <a:solidFill>
                  <a:schemeClr val="tx1"/>
                </a:solidFill>
                <a:effectLst/>
                <a:latin typeface="+mn-lt"/>
                <a:ea typeface="+mn-ea"/>
                <a:cs typeface="+mn-cs"/>
              </a:rPr>
              <a:t>good</a:t>
            </a:r>
            <a:r>
              <a:rPr lang="pt-br" sz="1200" b="0" i="0" u="none" kern="1200" baseline="0" dirty="0">
                <a:solidFill>
                  <a:schemeClr val="tx1"/>
                </a:solidFill>
                <a:effectLst/>
                <a:latin typeface="+mn-lt"/>
                <a:ea typeface="+mn-ea"/>
                <a:cs typeface="+mn-cs"/>
              </a:rPr>
              <a:t> in </a:t>
            </a:r>
            <a:r>
              <a:rPr lang="pt-br" sz="1200" b="0" i="0" u="none" kern="1200" baseline="0" dirty="0" err="1">
                <a:solidFill>
                  <a:schemeClr val="tx1"/>
                </a:solidFill>
                <a:effectLst/>
                <a:latin typeface="+mn-lt"/>
                <a:ea typeface="+mn-ea"/>
                <a:cs typeface="+mn-cs"/>
              </a:rPr>
              <a:t>the</a:t>
            </a:r>
            <a:r>
              <a:rPr lang="pt-br" sz="1200" b="0" i="0" u="none" kern="1200" baseline="0" dirty="0">
                <a:solidFill>
                  <a:schemeClr val="tx1"/>
                </a:solidFill>
                <a:effectLst/>
                <a:latin typeface="+mn-lt"/>
                <a:ea typeface="+mn-ea"/>
                <a:cs typeface="+mn-cs"/>
              </a:rPr>
              <a:t> world. </a:t>
            </a:r>
            <a:r>
              <a:rPr lang="pt-br" sz="1200" b="0" i="0" u="none" kern="1200" baseline="0" dirty="0" err="1">
                <a:solidFill>
                  <a:schemeClr val="tx1"/>
                </a:solidFill>
                <a:effectLst/>
                <a:latin typeface="+mn-lt"/>
                <a:ea typeface="+mn-ea"/>
                <a:cs typeface="+mn-cs"/>
              </a:rPr>
              <a:t>Now</a:t>
            </a:r>
            <a:r>
              <a:rPr lang="pt-br" sz="1200" b="0" i="0" u="none" kern="1200" baseline="0" dirty="0">
                <a:solidFill>
                  <a:schemeClr val="tx1"/>
                </a:solidFill>
                <a:effectLst/>
                <a:latin typeface="+mn-lt"/>
                <a:ea typeface="+mn-ea"/>
                <a:cs typeface="+mn-cs"/>
              </a:rPr>
              <a:t> for </a:t>
            </a:r>
            <a:r>
              <a:rPr lang="pt-br" sz="1200" b="0" i="0" u="none" kern="1200" baseline="0" dirty="0" err="1">
                <a:solidFill>
                  <a:schemeClr val="tx1"/>
                </a:solidFill>
                <a:effectLst/>
                <a:latin typeface="+mn-lt"/>
                <a:ea typeface="+mn-ea"/>
                <a:cs typeface="+mn-cs"/>
              </a:rPr>
              <a:t>the</a:t>
            </a:r>
            <a:r>
              <a:rPr lang="pt-br" sz="1200" b="0" i="0" u="none" kern="1200" baseline="0" dirty="0">
                <a:solidFill>
                  <a:schemeClr val="tx1"/>
                </a:solidFill>
                <a:effectLst/>
                <a:latin typeface="+mn-lt"/>
                <a:ea typeface="+mn-ea"/>
                <a:cs typeface="+mn-cs"/>
              </a:rPr>
              <a:t> </a:t>
            </a:r>
            <a:r>
              <a:rPr lang="pt-br" sz="1200" b="0" i="0" u="none" kern="1200" baseline="0" dirty="0" err="1">
                <a:solidFill>
                  <a:schemeClr val="tx1"/>
                </a:solidFill>
                <a:effectLst/>
                <a:latin typeface="+mn-lt"/>
                <a:ea typeface="+mn-ea"/>
                <a:cs typeface="+mn-cs"/>
              </a:rPr>
              <a:t>challenges</a:t>
            </a:r>
            <a:r>
              <a:rPr lang="pt-br" sz="1200" b="0" i="0" u="none" kern="1200" baseline="0" dirty="0">
                <a:solidFill>
                  <a:schemeClr val="tx1"/>
                </a:solidFill>
                <a:effectLst/>
                <a:latin typeface="+mn-lt"/>
                <a:ea typeface="+mn-ea"/>
                <a:cs typeface="+mn-cs"/>
              </a:rPr>
              <a:t>. </a:t>
            </a:r>
            <a:endParaRPr lang="pt-br" dirty="0"/>
          </a:p>
        </p:txBody>
      </p:sp>
      <p:sp>
        <p:nvSpPr>
          <p:cNvPr id="4" name="Slide Number Placeholder 3"/>
          <p:cNvSpPr>
            <a:spLocks noGrp="1"/>
          </p:cNvSpPr>
          <p:nvPr>
            <p:ph type="sldNum" sz="quarter" idx="5"/>
          </p:nvPr>
        </p:nvSpPr>
        <p:spPr/>
        <p:txBody>
          <a:bodyPr/>
          <a:lstStyle/>
          <a:p>
            <a:fld id="{ECF2206C-F2E9-4408-A090-1C57F73B417C}" type="slidenum">
              <a:rPr lang="en-US" smtClean="0"/>
              <a:t>8</a:t>
            </a:fld>
            <a:endParaRPr lang="en-US"/>
          </a:p>
        </p:txBody>
      </p:sp>
    </p:spTree>
    <p:extLst>
      <p:ext uri="{BB962C8B-B14F-4D97-AF65-F5344CB8AC3E}">
        <p14:creationId xmlns:p14="http://schemas.microsoft.com/office/powerpoint/2010/main" val="305059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u="none" kern="1200" baseline="0">
                <a:solidFill>
                  <a:schemeClr val="tx1"/>
                </a:solidFill>
                <a:effectLst/>
                <a:latin typeface="+mn-lt"/>
                <a:ea typeface="+mn-ea"/>
                <a:cs typeface="+mn-cs"/>
              </a:rPr>
              <a:t>Most had only a vague idea of exactly </a:t>
            </a:r>
            <a:r>
              <a:rPr lang="pt-br" sz="1200" b="0" i="1" u="none" kern="1200" baseline="0">
                <a:solidFill>
                  <a:schemeClr val="tx1"/>
                </a:solidFill>
                <a:effectLst/>
                <a:latin typeface="+mn-lt"/>
                <a:ea typeface="+mn-ea"/>
                <a:cs typeface="+mn-cs"/>
              </a:rPr>
              <a:t>how </a:t>
            </a:r>
            <a:r>
              <a:rPr lang="pt-br" sz="1200" b="0" i="0" u="none" kern="1200" baseline="0">
                <a:solidFill>
                  <a:schemeClr val="tx1"/>
                </a:solidFill>
                <a:effectLst/>
                <a:latin typeface="+mn-lt"/>
                <a:ea typeface="+mn-ea"/>
                <a:cs typeface="+mn-cs"/>
              </a:rPr>
              <a:t>we do good in the world. Only 35 percent saw Rotary as an organization for people like them. </a:t>
            </a:r>
          </a:p>
          <a:p>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9</a:t>
            </a:fld>
            <a:endParaRPr lang="pt-br"/>
          </a:p>
        </p:txBody>
      </p:sp>
    </p:spTree>
    <p:extLst>
      <p:ext uri="{BB962C8B-B14F-4D97-AF65-F5344CB8AC3E}">
        <p14:creationId xmlns:p14="http://schemas.microsoft.com/office/powerpoint/2010/main" val="144812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And just 25 percent of people surveyed said they knew someone in Rotary. All of us here know how this is playing out in real life. Membership has dropped as much as 18 percent in North America and elsewhere. We set a record in 2018 for the number of people who left Rotary.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10</a:t>
            </a:fld>
            <a:endParaRPr lang="pt-br"/>
          </a:p>
        </p:txBody>
      </p:sp>
    </p:spTree>
    <p:extLst>
      <p:ext uri="{BB962C8B-B14F-4D97-AF65-F5344CB8AC3E}">
        <p14:creationId xmlns:p14="http://schemas.microsoft.com/office/powerpoint/2010/main" val="166778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pt-br" sz="1200" b="0" i="0" u="none" kern="1200" baseline="0">
                <a:solidFill>
                  <a:schemeClr val="tx1"/>
                </a:solidFill>
                <a:effectLst/>
                <a:latin typeface="+mn-lt"/>
                <a:ea typeface="+mn-ea"/>
                <a:cs typeface="+mn-cs"/>
              </a:rPr>
              <a:t>As we move closer to polio eradication, we wonder: What are the new stories that will unite us, motivate us, and tell the rest of the world about our impact? </a:t>
            </a:r>
            <a:endParaRPr lang="pt-br" dirty="0"/>
          </a:p>
        </p:txBody>
      </p:sp>
      <p:sp>
        <p:nvSpPr>
          <p:cNvPr id="4" name="Slide Number Placeholder 3"/>
          <p:cNvSpPr>
            <a:spLocks noGrp="1"/>
          </p:cNvSpPr>
          <p:nvPr>
            <p:ph type="sldNum" sz="quarter" idx="10"/>
          </p:nvPr>
        </p:nvSpPr>
        <p:spPr/>
        <p:txBody>
          <a:bodyPr/>
          <a:lstStyle/>
          <a:p>
            <a:pPr algn="l" rtl="0"/>
            <a:fld id="{ECF2206C-F2E9-4408-A090-1C57F73B417C}" type="slidenum">
              <a:rPr/>
              <a:t>11</a:t>
            </a:fld>
            <a:endParaRPr lang="pt-br"/>
          </a:p>
        </p:txBody>
      </p:sp>
    </p:spTree>
    <p:extLst>
      <p:ext uri="{BB962C8B-B14F-4D97-AF65-F5344CB8AC3E}">
        <p14:creationId xmlns:p14="http://schemas.microsoft.com/office/powerpoint/2010/main" val="378935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08-Aug-2022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05242398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08-Aug-2022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72589818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08-Aug-2022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376792235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BE8847-CE81-614F-968D-4B9C9381F43B}" type="datetimeFigureOut">
              <a:rPr lang="en-US" smtClean="0"/>
              <a:t>08-Aug-2022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74849122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BE8847-CE81-614F-968D-4B9C9381F43B}" type="datetimeFigureOut">
              <a:rPr lang="en-US" smtClean="0"/>
              <a:t>08-Aug-2022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63632596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BE8847-CE81-614F-968D-4B9C9381F43B}" type="datetimeFigureOut">
              <a:rPr lang="en-US" smtClean="0"/>
              <a:t>08-Aug-2022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46300930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BE8847-CE81-614F-968D-4B9C9381F43B}" type="datetimeFigureOut">
              <a:rPr lang="en-US" smtClean="0"/>
              <a:t>08-Aug-2022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37141089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BE8847-CE81-614F-968D-4B9C9381F43B}" type="datetimeFigureOut">
              <a:rPr lang="en-US" smtClean="0"/>
              <a:t>08-Aug-2022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52166692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E8847-CE81-614F-968D-4B9C9381F43B}" type="datetimeFigureOut">
              <a:rPr lang="en-US" smtClean="0"/>
              <a:t>08-Aug-2022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31348101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BE8847-CE81-614F-968D-4B9C9381F43B}" type="datetimeFigureOut">
              <a:rPr lang="en-US" smtClean="0"/>
              <a:t>08-Aug-2022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273630603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BE8847-CE81-614F-968D-4B9C9381F43B}" type="datetimeFigureOut">
              <a:rPr lang="en-US" smtClean="0"/>
              <a:t>08-Aug-2022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0FB4-6C53-F54C-B11E-8D600D8C2E01}" type="slidenum">
              <a:rPr lang="en-US" smtClean="0"/>
              <a:t>‹#›</a:t>
            </a:fld>
            <a:endParaRPr lang="en-US"/>
          </a:p>
        </p:txBody>
      </p:sp>
    </p:spTree>
    <p:extLst>
      <p:ext uri="{BB962C8B-B14F-4D97-AF65-F5344CB8AC3E}">
        <p14:creationId xmlns:p14="http://schemas.microsoft.com/office/powerpoint/2010/main" val="18652084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BE8847-CE81-614F-968D-4B9C9381F43B}" type="datetimeFigureOut">
              <a:rPr lang="en-US" smtClean="0"/>
              <a:t>08-Aug-2022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5E80FB4-6C53-F54C-B11E-8D600D8C2E01}" type="slidenum">
              <a:rPr lang="en-US" smtClean="0"/>
              <a:t>‹#›</a:t>
            </a:fld>
            <a:endParaRPr lang="en-US"/>
          </a:p>
        </p:txBody>
      </p:sp>
    </p:spTree>
    <p:extLst>
      <p:ext uri="{BB962C8B-B14F-4D97-AF65-F5344CB8AC3E}">
        <p14:creationId xmlns:p14="http://schemas.microsoft.com/office/powerpoint/2010/main" val="218553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0.emf"/><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53.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57.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19.png"/><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30C88B1-712A-901E-4264-B9EC1BA9EF20}"/>
              </a:ext>
            </a:extLst>
          </p:cNvPr>
          <p:cNvPicPr>
            <a:picLocks noChangeAspect="1"/>
          </p:cNvPicPr>
          <p:nvPr/>
        </p:nvPicPr>
        <p:blipFill>
          <a:blip r:embed="rId3"/>
          <a:stretch>
            <a:fillRect/>
          </a:stretch>
        </p:blipFill>
        <p:spPr>
          <a:xfrm>
            <a:off x="0" y="-1"/>
            <a:ext cx="9144000" cy="5148863"/>
          </a:xfrm>
          <a:prstGeom prst="rect">
            <a:avLst/>
          </a:prstGeom>
        </p:spPr>
      </p:pic>
    </p:spTree>
    <p:custDataLst>
      <p:tags r:id="rId1"/>
    </p:custDataLst>
    <p:extLst>
      <p:ext uri="{BB962C8B-B14F-4D97-AF65-F5344CB8AC3E}">
        <p14:creationId xmlns:p14="http://schemas.microsoft.com/office/powerpoint/2010/main" val="175664055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E2D84E5-BD22-D5E1-9F4E-92E4934D6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7" name="Subtitle 2">
            <a:extLst>
              <a:ext uri="{FF2B5EF4-FFF2-40B4-BE49-F238E27FC236}">
                <a16:creationId xmlns:a16="http://schemas.microsoft.com/office/drawing/2014/main" id="{41E91073-A591-9E4D-A3D1-806CAEA0421A}"/>
              </a:ext>
            </a:extLst>
          </p:cNvPr>
          <p:cNvSpPr txBox="1">
            <a:spLocks/>
          </p:cNvSpPr>
          <p:nvPr/>
        </p:nvSpPr>
        <p:spPr>
          <a:xfrm>
            <a:off x="524848" y="1459499"/>
            <a:ext cx="8941526" cy="1227286"/>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8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ONLY </a:t>
            </a:r>
            <a:r>
              <a:rPr lang="pt-br" sz="8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2</a:t>
            </a:r>
            <a:r>
              <a:rPr lang="pt-br" sz="8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624628" y="2473568"/>
            <a:ext cx="7787256" cy="1634824"/>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Know</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someone</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Rotary</a:t>
            </a:r>
          </a:p>
        </p:txBody>
      </p:sp>
    </p:spTree>
    <p:custDataLst>
      <p:tags r:id="rId1"/>
    </p:custDataLst>
    <p:extLst>
      <p:ext uri="{BB962C8B-B14F-4D97-AF65-F5344CB8AC3E}">
        <p14:creationId xmlns:p14="http://schemas.microsoft.com/office/powerpoint/2010/main" val="11598574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380"/>
            <a:ext cx="9144000" cy="6083809"/>
          </a:xfrm>
          <a:prstGeom prst="rect">
            <a:avLst/>
          </a:prstGeom>
        </p:spPr>
      </p:pic>
    </p:spTree>
    <p:custDataLst>
      <p:tags r:id="rId1"/>
    </p:custDataLst>
    <p:extLst>
      <p:ext uri="{BB962C8B-B14F-4D97-AF65-F5344CB8AC3E}">
        <p14:creationId xmlns:p14="http://schemas.microsoft.com/office/powerpoint/2010/main" val="229816924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0155"/>
            <a:ext cx="9144000" cy="6083809"/>
          </a:xfrm>
          <a:prstGeom prst="rect">
            <a:avLst/>
          </a:prstGeom>
        </p:spPr>
      </p:pic>
    </p:spTree>
    <p:custDataLst>
      <p:tags r:id="rId1"/>
    </p:custDataLst>
    <p:extLst>
      <p:ext uri="{BB962C8B-B14F-4D97-AF65-F5344CB8AC3E}">
        <p14:creationId xmlns:p14="http://schemas.microsoft.com/office/powerpoint/2010/main" val="282434261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custDataLst>
      <p:tags r:id="rId1"/>
    </p:custDataLst>
    <p:extLst>
      <p:ext uri="{BB962C8B-B14F-4D97-AF65-F5344CB8AC3E}">
        <p14:creationId xmlns:p14="http://schemas.microsoft.com/office/powerpoint/2010/main" val="246178209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563AB99-3F9B-D3D1-157A-7F2725E89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pic>
        <p:nvPicPr>
          <p:cNvPr id="6" name="Picture 5">
            <a:extLst>
              <a:ext uri="{FF2B5EF4-FFF2-40B4-BE49-F238E27FC236}">
                <a16:creationId xmlns:a16="http://schemas.microsoft.com/office/drawing/2014/main" id="{AF36135B-35B5-B53C-96F5-2343DD083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536" y="4303552"/>
            <a:ext cx="1367681" cy="520104"/>
          </a:xfrm>
          <a:prstGeom prst="rect">
            <a:avLst/>
          </a:prstGeom>
        </p:spPr>
      </p:pic>
    </p:spTree>
    <p:custDataLst>
      <p:tags r:id="rId1"/>
    </p:custDataLst>
    <p:extLst>
      <p:ext uri="{BB962C8B-B14F-4D97-AF65-F5344CB8AC3E}">
        <p14:creationId xmlns:p14="http://schemas.microsoft.com/office/powerpoint/2010/main" val="102680327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E7F4D-AECC-E047-9EF0-2FFABBB81CF8}"/>
              </a:ext>
            </a:extLst>
          </p:cNvPr>
          <p:cNvPicPr>
            <a:picLocks noChangeAspect="1"/>
          </p:cNvPicPr>
          <p:nvPr/>
        </p:nvPicPr>
        <p:blipFill>
          <a:blip r:embed="rId4"/>
          <a:stretch>
            <a:fillRect/>
          </a:stretch>
        </p:blipFill>
        <p:spPr>
          <a:xfrm>
            <a:off x="-7988" y="-739337"/>
            <a:ext cx="9228990" cy="61526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7903587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281"/>
          <a:stretch/>
        </p:blipFill>
        <p:spPr>
          <a:xfrm>
            <a:off x="0" y="0"/>
            <a:ext cx="9144000" cy="5286375"/>
          </a:xfrm>
          <a:prstGeom prst="rect">
            <a:avLst/>
          </a:prstGeom>
        </p:spPr>
      </p:pic>
    </p:spTree>
    <p:custDataLst>
      <p:tags r:id="rId1"/>
    </p:custDataLst>
    <p:extLst>
      <p:ext uri="{BB962C8B-B14F-4D97-AF65-F5344CB8AC3E}">
        <p14:creationId xmlns:p14="http://schemas.microsoft.com/office/powerpoint/2010/main" val="111719639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71EEA-A12F-954C-960A-B6C5744829D7}"/>
              </a:ext>
            </a:extLst>
          </p:cNvPr>
          <p:cNvPicPr>
            <a:picLocks noChangeAspect="1"/>
          </p:cNvPicPr>
          <p:nvPr/>
        </p:nvPicPr>
        <p:blipFill rotWithShape="1">
          <a:blip r:embed="rId4"/>
          <a:srcRect t="15936"/>
          <a:stretch/>
        </p:blipFill>
        <p:spPr>
          <a:xfrm>
            <a:off x="0" y="0"/>
            <a:ext cx="9177744" cy="5143500"/>
          </a:xfrm>
          <a:prstGeom prst="rect">
            <a:avLst/>
          </a:prstGeom>
        </p:spPr>
      </p:pic>
    </p:spTree>
    <p:custDataLst>
      <p:tags r:id="rId1"/>
    </p:custDataLst>
    <p:extLst>
      <p:ext uri="{BB962C8B-B14F-4D97-AF65-F5344CB8AC3E}">
        <p14:creationId xmlns:p14="http://schemas.microsoft.com/office/powerpoint/2010/main" val="211784663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DB274A98-8C58-E013-D73A-73E0FD89D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6" name="Subtitle 2">
            <a:extLst>
              <a:ext uri="{FF2B5EF4-FFF2-40B4-BE49-F238E27FC236}">
                <a16:creationId xmlns:a16="http://schemas.microsoft.com/office/drawing/2014/main" id="{4671BD0F-8B27-E644-BE09-F4B3ED0F517F}"/>
              </a:ext>
            </a:extLst>
          </p:cNvPr>
          <p:cNvSpPr txBox="1">
            <a:spLocks/>
          </p:cNvSpPr>
          <p:nvPr/>
        </p:nvSpPr>
        <p:spPr>
          <a:xfrm>
            <a:off x="-748421" y="1509977"/>
            <a:ext cx="8941526" cy="1227286"/>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pt-BR" sz="10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FIVE</a:t>
            </a:r>
            <a:endParaRPr lang="pt-br" sz="10000" b="0" i="0" u="none" baseline="0" dirty="0">
              <a:solidFill>
                <a:srgbClr val="17458F"/>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
        <p:nvSpPr>
          <p:cNvPr id="5" name="Subtitle 2">
            <a:extLst>
              <a:ext uri="{FF2B5EF4-FFF2-40B4-BE49-F238E27FC236}">
                <a16:creationId xmlns:a16="http://schemas.microsoft.com/office/drawing/2014/main" id="{E9F195AB-795D-0546-BA09-37B803A8CA86}"/>
              </a:ext>
            </a:extLst>
          </p:cNvPr>
          <p:cNvSpPr txBox="1">
            <a:spLocks/>
          </p:cNvSpPr>
          <p:nvPr/>
        </p:nvSpPr>
        <p:spPr>
          <a:xfrm>
            <a:off x="1863856" y="2650437"/>
            <a:ext cx="3833168" cy="76619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66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YEARS</a:t>
            </a:r>
          </a:p>
        </p:txBody>
      </p:sp>
    </p:spTree>
    <p:custDataLst>
      <p:tags r:id="rId1"/>
    </p:custDataLst>
    <p:extLst>
      <p:ext uri="{BB962C8B-B14F-4D97-AF65-F5344CB8AC3E}">
        <p14:creationId xmlns:p14="http://schemas.microsoft.com/office/powerpoint/2010/main" val="19059899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C0322ECA-8016-7375-485C-6C0ADE162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4" name="Subtitle 2">
            <a:extLst>
              <a:ext uri="{FF2B5EF4-FFF2-40B4-BE49-F238E27FC236}">
                <a16:creationId xmlns:a16="http://schemas.microsoft.com/office/drawing/2014/main" id="{2797340E-5592-E1D6-525C-CF36349A2436}"/>
              </a:ext>
            </a:extLst>
          </p:cNvPr>
          <p:cNvSpPr txBox="1">
            <a:spLocks/>
          </p:cNvSpPr>
          <p:nvPr/>
        </p:nvSpPr>
        <p:spPr>
          <a:xfrm>
            <a:off x="-748421" y="1520137"/>
            <a:ext cx="8941526" cy="1227286"/>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pt-BR" sz="10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FOUR</a:t>
            </a:r>
            <a:endParaRPr lang="pt-br" sz="10000" b="0" i="0" u="none" baseline="0" dirty="0">
              <a:solidFill>
                <a:srgbClr val="17458F"/>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
        <p:nvSpPr>
          <p:cNvPr id="7" name="Subtitle 2">
            <a:extLst>
              <a:ext uri="{FF2B5EF4-FFF2-40B4-BE49-F238E27FC236}">
                <a16:creationId xmlns:a16="http://schemas.microsoft.com/office/drawing/2014/main" id="{4283936F-44A7-505A-24E0-7529A773E002}"/>
              </a:ext>
            </a:extLst>
          </p:cNvPr>
          <p:cNvSpPr txBox="1">
            <a:spLocks/>
          </p:cNvSpPr>
          <p:nvPr/>
        </p:nvSpPr>
        <p:spPr>
          <a:xfrm>
            <a:off x="966190" y="2660597"/>
            <a:ext cx="5512304" cy="76619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66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PRIORITIES</a:t>
            </a:r>
            <a:endParaRPr lang="pt-br" sz="66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268253237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aircraft, balloon, transport&#10;&#10;Description automatically generated">
            <a:extLst>
              <a:ext uri="{FF2B5EF4-FFF2-40B4-BE49-F238E27FC236}">
                <a16:creationId xmlns:a16="http://schemas.microsoft.com/office/drawing/2014/main" id="{B7555FC1-A835-DB83-9D6C-AB91B3191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8" name="Subtitle 2">
            <a:extLst>
              <a:ext uri="{FF2B5EF4-FFF2-40B4-BE49-F238E27FC236}">
                <a16:creationId xmlns:a16="http://schemas.microsoft.com/office/drawing/2014/main" id="{74B154C9-EE4D-B5DD-3552-6E8248273760}"/>
              </a:ext>
            </a:extLst>
          </p:cNvPr>
          <p:cNvSpPr txBox="1">
            <a:spLocks/>
          </p:cNvSpPr>
          <p:nvPr/>
        </p:nvSpPr>
        <p:spPr>
          <a:xfrm>
            <a:off x="641134" y="835961"/>
            <a:ext cx="7884335" cy="3471579"/>
          </a:xfrm>
          <a:prstGeom prst="rect">
            <a:avLst/>
          </a:prstGeom>
          <a:effectLst>
            <a:glow>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see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 world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where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people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unite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take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create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lasting</a:t>
            </a:r>
            <a:r>
              <a:rPr lang="pt-br" sz="4000" b="1"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change — across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globe</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communities</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in </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ourselves</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231195708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olorful circles&#10;&#10;Description automatically generated with medium confidence">
            <a:extLst>
              <a:ext uri="{FF2B5EF4-FFF2-40B4-BE49-F238E27FC236}">
                <a16:creationId xmlns:a16="http://schemas.microsoft.com/office/drawing/2014/main" id="{4FA33A08-1A98-999F-BF62-B621E2C0B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3" y="-44189"/>
            <a:ext cx="9291426" cy="5231877"/>
          </a:xfrm>
          <a:prstGeom prst="rect">
            <a:avLst/>
          </a:prstGeom>
        </p:spPr>
      </p:pic>
      <p:sp>
        <p:nvSpPr>
          <p:cNvPr id="8" name="TextBox 7">
            <a:extLst>
              <a:ext uri="{FF2B5EF4-FFF2-40B4-BE49-F238E27FC236}">
                <a16:creationId xmlns:a16="http://schemas.microsoft.com/office/drawing/2014/main" id="{3BE8BF09-BC8D-3967-5FC4-B6AAE85C88B5}"/>
              </a:ext>
            </a:extLst>
          </p:cNvPr>
          <p:cNvSpPr txBox="1"/>
          <p:nvPr/>
        </p:nvSpPr>
        <p:spPr>
          <a:xfrm>
            <a:off x="4525840" y="801800"/>
            <a:ext cx="2793534" cy="830997"/>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Expand </a:t>
            </a:r>
          </a:p>
          <a:p>
            <a:pPr algn="ct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our reach</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A156A44-B3D9-78D8-AF6E-86383D7A8ABF}"/>
              </a:ext>
            </a:extLst>
          </p:cNvPr>
          <p:cNvSpPr txBox="1"/>
          <p:nvPr/>
        </p:nvSpPr>
        <p:spPr>
          <a:xfrm>
            <a:off x="4557209" y="3303973"/>
            <a:ext cx="2793534" cy="1200329"/>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Increase </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ability </a:t>
            </a:r>
            <a:b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to adapt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5F8A563-86B9-2876-F584-3405B3CAE862}"/>
              </a:ext>
            </a:extLst>
          </p:cNvPr>
          <p:cNvSpPr txBox="1"/>
          <p:nvPr/>
        </p:nvSpPr>
        <p:spPr>
          <a:xfrm>
            <a:off x="1810510" y="801800"/>
            <a:ext cx="2793534" cy="830997"/>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Increase </a:t>
            </a:r>
          </a:p>
          <a:p>
            <a:pPr algn="ct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our impact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8F4C0EA-8CA1-FCED-A7C0-C08E04764F5E}"/>
              </a:ext>
            </a:extLst>
          </p:cNvPr>
          <p:cNvSpPr txBox="1"/>
          <p:nvPr/>
        </p:nvSpPr>
        <p:spPr>
          <a:xfrm>
            <a:off x="1821538" y="3303973"/>
            <a:ext cx="2793534" cy="1200329"/>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Enhance</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articipant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engagement</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126930E6-36F0-DF49-148D-642C57498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979" y="4407980"/>
            <a:ext cx="1284562" cy="488495"/>
          </a:xfrm>
          <a:prstGeom prst="rect">
            <a:avLst/>
          </a:prstGeom>
        </p:spPr>
      </p:pic>
    </p:spTree>
    <p:custDataLst>
      <p:tags r:id="rId1"/>
    </p:custDataLst>
    <p:extLst>
      <p:ext uri="{BB962C8B-B14F-4D97-AF65-F5344CB8AC3E}">
        <p14:creationId xmlns:p14="http://schemas.microsoft.com/office/powerpoint/2010/main" val="309133015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venn diagram&#10;&#10;Description automatically generated">
            <a:extLst>
              <a:ext uri="{FF2B5EF4-FFF2-40B4-BE49-F238E27FC236}">
                <a16:creationId xmlns:a16="http://schemas.microsoft.com/office/drawing/2014/main" id="{7DE669CF-930E-B667-403E-51864BC75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39851F55-E47A-6241-3269-F46037B92CAD}"/>
              </a:ext>
            </a:extLst>
          </p:cNvPr>
          <p:cNvSpPr txBox="1">
            <a:spLocks/>
          </p:cNvSpPr>
          <p:nvPr/>
        </p:nvSpPr>
        <p:spPr>
          <a:xfrm>
            <a:off x="1" y="2081545"/>
            <a:ext cx="9143999" cy="980409"/>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54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From</a:t>
            </a:r>
            <a:r>
              <a:rPr lang="pt-br" sz="54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4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Priority</a:t>
            </a:r>
            <a:r>
              <a:rPr lang="pt-br" sz="54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5400" b="1" u="none" baseline="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5400" b="1"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Action</a:t>
            </a:r>
            <a:endParaRPr lang="pt-br" sz="54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89639958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 circle&#10;&#10;Description automatically generated">
            <a:extLst>
              <a:ext uri="{FF2B5EF4-FFF2-40B4-BE49-F238E27FC236}">
                <a16:creationId xmlns:a16="http://schemas.microsoft.com/office/drawing/2014/main" id="{1A1D2631-F6C4-16E9-D888-ADDBB104F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4" name="Subtitle 2">
            <a:extLst>
              <a:ext uri="{FF2B5EF4-FFF2-40B4-BE49-F238E27FC236}">
                <a16:creationId xmlns:a16="http://schemas.microsoft.com/office/drawing/2014/main" id="{4A966E96-C7EB-D4DE-EBF0-FCF5D9E7546A}"/>
              </a:ext>
            </a:extLst>
          </p:cNvPr>
          <p:cNvSpPr txBox="1">
            <a:spLocks/>
          </p:cNvSpPr>
          <p:nvPr/>
        </p:nvSpPr>
        <p:spPr>
          <a:xfrm>
            <a:off x="354578" y="1775610"/>
            <a:ext cx="6645895" cy="76619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INCREASE OUR IMPACT</a:t>
            </a:r>
          </a:p>
        </p:txBody>
      </p:sp>
      <p:sp>
        <p:nvSpPr>
          <p:cNvPr id="6" name="Rectangle 5">
            <a:extLst>
              <a:ext uri="{FF2B5EF4-FFF2-40B4-BE49-F238E27FC236}">
                <a16:creationId xmlns:a16="http://schemas.microsoft.com/office/drawing/2014/main" id="{3AEBABFA-A23A-B1C6-964F-266EA6F08DA4}"/>
              </a:ext>
            </a:extLst>
          </p:cNvPr>
          <p:cNvSpPr/>
          <p:nvPr/>
        </p:nvSpPr>
        <p:spPr>
          <a:xfrm>
            <a:off x="1426497" y="336982"/>
            <a:ext cx="4461419" cy="369332"/>
          </a:xfrm>
          <a:prstGeom prst="rect">
            <a:avLst/>
          </a:prstGeom>
          <a:effectLst/>
        </p:spPr>
        <p:txBody>
          <a:bodyPr wrap="square">
            <a:spAutoFit/>
          </a:bodyPr>
          <a:lstStyle/>
          <a:p>
            <a:pPr algn="ctr" rtl="0"/>
            <a:r>
              <a:rPr lang="pt-br"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1:</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68078802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91B47-8564-FF48-ADE9-4F062239C0A9}"/>
              </a:ext>
            </a:extLst>
          </p:cNvPr>
          <p:cNvPicPr>
            <a:picLocks noChangeAspect="1"/>
          </p:cNvPicPr>
          <p:nvPr/>
        </p:nvPicPr>
        <p:blipFill rotWithShape="1">
          <a:blip r:embed="rId4"/>
          <a:srcRect l="3676" t="20709" r="2349"/>
          <a:stretch/>
        </p:blipFill>
        <p:spPr>
          <a:xfrm>
            <a:off x="0" y="-1"/>
            <a:ext cx="9144000" cy="5143501"/>
          </a:xfrm>
          <a:prstGeom prst="rect">
            <a:avLst/>
          </a:prstGeom>
        </p:spPr>
      </p:pic>
    </p:spTree>
    <p:custDataLst>
      <p:tags r:id="rId1"/>
    </p:custDataLst>
    <p:extLst>
      <p:ext uri="{BB962C8B-B14F-4D97-AF65-F5344CB8AC3E}">
        <p14:creationId xmlns:p14="http://schemas.microsoft.com/office/powerpoint/2010/main" val="325428059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custDataLst>
      <p:tags r:id="rId1"/>
    </p:custDataLst>
    <p:extLst>
      <p:ext uri="{BB962C8B-B14F-4D97-AF65-F5344CB8AC3E}">
        <p14:creationId xmlns:p14="http://schemas.microsoft.com/office/powerpoint/2010/main" val="310247526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 y="-895350"/>
            <a:ext cx="9138285" cy="6092190"/>
          </a:xfrm>
          <a:prstGeom prst="rect">
            <a:avLst/>
          </a:prstGeom>
        </p:spPr>
      </p:pic>
    </p:spTree>
    <p:custDataLst>
      <p:tags r:id="rId1"/>
    </p:custDataLst>
    <p:extLst>
      <p:ext uri="{BB962C8B-B14F-4D97-AF65-F5344CB8AC3E}">
        <p14:creationId xmlns:p14="http://schemas.microsoft.com/office/powerpoint/2010/main" val="232013510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C2BF26-D8C5-C707-9934-AE6591604830}"/>
              </a:ext>
            </a:extLst>
          </p:cNvPr>
          <p:cNvSpPr/>
          <p:nvPr/>
        </p:nvSpPr>
        <p:spPr>
          <a:xfrm>
            <a:off x="-92279" y="-75501"/>
            <a:ext cx="9336947" cy="531862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177B3D-70DD-8066-C092-766C40C35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8766"/>
            <a:ext cx="9144000" cy="1910410"/>
          </a:xfrm>
          <a:prstGeom prst="rect">
            <a:avLst/>
          </a:prstGeom>
        </p:spPr>
      </p:pic>
      <p:pic>
        <p:nvPicPr>
          <p:cNvPr id="7" name="Picture 6">
            <a:extLst>
              <a:ext uri="{FF2B5EF4-FFF2-40B4-BE49-F238E27FC236}">
                <a16:creationId xmlns:a16="http://schemas.microsoft.com/office/drawing/2014/main" id="{4506DECC-5FCB-C5C2-F706-6FB4543B5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506" y="4279967"/>
            <a:ext cx="1586918" cy="603476"/>
          </a:xfrm>
          <a:prstGeom prst="rect">
            <a:avLst/>
          </a:prstGeom>
        </p:spPr>
      </p:pic>
    </p:spTree>
    <p:custDataLst>
      <p:tags r:id="rId1"/>
    </p:custDataLst>
    <p:extLst>
      <p:ext uri="{BB962C8B-B14F-4D97-AF65-F5344CB8AC3E}">
        <p14:creationId xmlns:p14="http://schemas.microsoft.com/office/powerpoint/2010/main" val="84538898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44D13-BD5E-5147-A5EA-9221000117C9}"/>
              </a:ext>
            </a:extLst>
          </p:cNvPr>
          <p:cNvPicPr>
            <a:picLocks noChangeAspect="1"/>
          </p:cNvPicPr>
          <p:nvPr/>
        </p:nvPicPr>
        <p:blipFill>
          <a:blip r:embed="rId4"/>
          <a:stretch>
            <a:fillRect/>
          </a:stretch>
        </p:blipFill>
        <p:spPr>
          <a:xfrm>
            <a:off x="-3810" y="0"/>
            <a:ext cx="9147810" cy="6098540"/>
          </a:xfrm>
          <a:prstGeom prst="rect">
            <a:avLst/>
          </a:prstGeom>
        </p:spPr>
      </p:pic>
    </p:spTree>
    <p:custDataLst>
      <p:tags r:id="rId1"/>
    </p:custDataLst>
    <p:extLst>
      <p:ext uri="{BB962C8B-B14F-4D97-AF65-F5344CB8AC3E}">
        <p14:creationId xmlns:p14="http://schemas.microsoft.com/office/powerpoint/2010/main" val="216862073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7B413-5EB0-9141-A7D4-FF7A78AFCACF}"/>
              </a:ext>
            </a:extLst>
          </p:cNvPr>
          <p:cNvPicPr>
            <a:picLocks noChangeAspect="1"/>
          </p:cNvPicPr>
          <p:nvPr/>
        </p:nvPicPr>
        <p:blipFill>
          <a:blip r:embed="rId4"/>
          <a:stretch>
            <a:fillRect/>
          </a:stretch>
        </p:blipFill>
        <p:spPr>
          <a:xfrm>
            <a:off x="-50801" y="-18474"/>
            <a:ext cx="9541995" cy="5342314"/>
          </a:xfrm>
          <a:prstGeom prst="rect">
            <a:avLst/>
          </a:prstGeom>
        </p:spPr>
      </p:pic>
    </p:spTree>
    <p:custDataLst>
      <p:tags r:id="rId1"/>
    </p:custDataLst>
    <p:extLst>
      <p:ext uri="{BB962C8B-B14F-4D97-AF65-F5344CB8AC3E}">
        <p14:creationId xmlns:p14="http://schemas.microsoft.com/office/powerpoint/2010/main" val="22678142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AF6B13-7B73-0441-BCC6-73DEB449E406}"/>
              </a:ext>
            </a:extLst>
          </p:cNvPr>
          <p:cNvPicPr>
            <a:picLocks noChangeAspect="1"/>
          </p:cNvPicPr>
          <p:nvPr/>
        </p:nvPicPr>
        <p:blipFill>
          <a:blip r:embed="rId4"/>
          <a:stretch>
            <a:fillRect/>
          </a:stretch>
        </p:blipFill>
        <p:spPr>
          <a:xfrm>
            <a:off x="0" y="-622716"/>
            <a:ext cx="9144000" cy="6096000"/>
          </a:xfrm>
          <a:prstGeom prst="rect">
            <a:avLst/>
          </a:prstGeom>
        </p:spPr>
      </p:pic>
    </p:spTree>
    <p:custDataLst>
      <p:tags r:id="rId1"/>
    </p:custDataLst>
    <p:extLst>
      <p:ext uri="{BB962C8B-B14F-4D97-AF65-F5344CB8AC3E}">
        <p14:creationId xmlns:p14="http://schemas.microsoft.com/office/powerpoint/2010/main" val="5564220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4CEDE-7F77-F648-A9C4-FC951A477515}"/>
              </a:ext>
            </a:extLst>
          </p:cNvPr>
          <p:cNvSpPr txBox="1"/>
          <p:nvPr/>
        </p:nvSpPr>
        <p:spPr>
          <a:xfrm>
            <a:off x="-105508" y="-422031"/>
            <a:ext cx="184731" cy="369332"/>
          </a:xfrm>
          <a:prstGeom prst="rect">
            <a:avLst/>
          </a:prstGeom>
          <a:noFill/>
        </p:spPr>
        <p:txBody>
          <a:bodyPr wrap="none" rtlCol="0">
            <a:spAutoFit/>
          </a:bodyPr>
          <a:lstStyle/>
          <a:p>
            <a:endParaRPr lang="pt-br"/>
          </a:p>
        </p:txBody>
      </p:sp>
      <p:pic>
        <p:nvPicPr>
          <p:cNvPr id="10" name="Picture 9">
            <a:extLst>
              <a:ext uri="{FF2B5EF4-FFF2-40B4-BE49-F238E27FC236}">
                <a16:creationId xmlns:a16="http://schemas.microsoft.com/office/drawing/2014/main" id="{C45227EA-1466-9149-BD9B-D0B5A68AB2C5}"/>
              </a:ext>
            </a:extLst>
          </p:cNvPr>
          <p:cNvPicPr>
            <a:picLocks noChangeAspect="1"/>
          </p:cNvPicPr>
          <p:nvPr/>
        </p:nvPicPr>
        <p:blipFill rotWithShape="1">
          <a:blip r:embed="rId4"/>
          <a:srcRect l="20099" t="21081" r="24715" b="37193"/>
          <a:stretch/>
        </p:blipFill>
        <p:spPr>
          <a:xfrm>
            <a:off x="0" y="-1"/>
            <a:ext cx="4572000" cy="5185317"/>
          </a:xfrm>
          <a:prstGeom prst="rect">
            <a:avLst/>
          </a:prstGeom>
        </p:spPr>
      </p:pic>
      <p:pic>
        <p:nvPicPr>
          <p:cNvPr id="22" name="Picture 21">
            <a:extLst>
              <a:ext uri="{FF2B5EF4-FFF2-40B4-BE49-F238E27FC236}">
                <a16:creationId xmlns:a16="http://schemas.microsoft.com/office/drawing/2014/main" id="{1200FCAF-9F48-5E4B-8CBA-7C6E23F2AE0F}"/>
              </a:ext>
            </a:extLst>
          </p:cNvPr>
          <p:cNvPicPr>
            <a:picLocks noChangeAspect="1"/>
          </p:cNvPicPr>
          <p:nvPr/>
        </p:nvPicPr>
        <p:blipFill rotWithShape="1">
          <a:blip r:embed="rId5"/>
          <a:srcRect l="20005" t="1505" r="22220" b="206"/>
          <a:stretch/>
        </p:blipFill>
        <p:spPr>
          <a:xfrm>
            <a:off x="4572000" y="-39051"/>
            <a:ext cx="4572000" cy="5185317"/>
          </a:xfrm>
          <a:prstGeom prst="rect">
            <a:avLst/>
          </a:prstGeom>
        </p:spPr>
      </p:pic>
    </p:spTree>
    <p:custDataLst>
      <p:tags r:id="rId1"/>
    </p:custDataLst>
    <p:extLst>
      <p:ext uri="{BB962C8B-B14F-4D97-AF65-F5344CB8AC3E}">
        <p14:creationId xmlns:p14="http://schemas.microsoft.com/office/powerpoint/2010/main" val="291267938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medium confidence">
            <a:extLst>
              <a:ext uri="{FF2B5EF4-FFF2-40B4-BE49-F238E27FC236}">
                <a16:creationId xmlns:a16="http://schemas.microsoft.com/office/drawing/2014/main" id="{6280B6BD-FB2B-CAEB-0C5A-798C9B2E7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70DC4C33-9604-49AF-BEC7-8A47D70D0EAA}"/>
              </a:ext>
            </a:extLst>
          </p:cNvPr>
          <p:cNvSpPr txBox="1">
            <a:spLocks/>
          </p:cNvSpPr>
          <p:nvPr/>
        </p:nvSpPr>
        <p:spPr>
          <a:xfrm>
            <a:off x="455123" y="2113767"/>
            <a:ext cx="8233752" cy="120446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spcBef>
                <a:spcPts val="0"/>
              </a:spcBef>
            </a:pP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let’s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prove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that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impact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world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has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just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begun</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184735220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with low confidence">
            <a:extLst>
              <a:ext uri="{FF2B5EF4-FFF2-40B4-BE49-F238E27FC236}">
                <a16:creationId xmlns:a16="http://schemas.microsoft.com/office/drawing/2014/main" id="{60710184-BBF4-664B-085B-52B389C7A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30FCE73F-3E60-0381-53E8-F73BFF9ADC8B}"/>
              </a:ext>
            </a:extLst>
          </p:cNvPr>
          <p:cNvSpPr txBox="1">
            <a:spLocks/>
          </p:cNvSpPr>
          <p:nvPr/>
        </p:nvSpPr>
        <p:spPr>
          <a:xfrm>
            <a:off x="377072" y="1780323"/>
            <a:ext cx="6598763" cy="76619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EXPAND OUR REACH</a:t>
            </a:r>
          </a:p>
        </p:txBody>
      </p:sp>
      <p:sp>
        <p:nvSpPr>
          <p:cNvPr id="6" name="Rectangle 5">
            <a:extLst>
              <a:ext uri="{FF2B5EF4-FFF2-40B4-BE49-F238E27FC236}">
                <a16:creationId xmlns:a16="http://schemas.microsoft.com/office/drawing/2014/main" id="{203460CB-51D9-7E11-62DC-080EF34412A7}"/>
              </a:ext>
            </a:extLst>
          </p:cNvPr>
          <p:cNvSpPr/>
          <p:nvPr/>
        </p:nvSpPr>
        <p:spPr>
          <a:xfrm>
            <a:off x="1445743" y="336164"/>
            <a:ext cx="4461419" cy="369332"/>
          </a:xfrm>
          <a:prstGeom prst="rect">
            <a:avLst/>
          </a:prstGeom>
          <a:effectLst/>
        </p:spPr>
        <p:txBody>
          <a:bodyPr wrap="square">
            <a:spAutoFit/>
          </a:bodyPr>
          <a:lstStyle/>
          <a:p>
            <a:pPr algn="ctr" rtl="0"/>
            <a:r>
              <a:rPr lang="pt-br"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2:</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27190584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250"/>
            <a:ext cx="9144000" cy="6096000"/>
          </a:xfrm>
          <a:prstGeom prst="rect">
            <a:avLst/>
          </a:prstGeom>
        </p:spPr>
      </p:pic>
    </p:spTree>
    <p:custDataLst>
      <p:tags r:id="rId1"/>
    </p:custDataLst>
    <p:extLst>
      <p:ext uri="{BB962C8B-B14F-4D97-AF65-F5344CB8AC3E}">
        <p14:creationId xmlns:p14="http://schemas.microsoft.com/office/powerpoint/2010/main" val="107770057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42900"/>
            <a:ext cx="9220200" cy="6146800"/>
          </a:xfrm>
          <a:prstGeom prst="rect">
            <a:avLst/>
          </a:prstGeom>
        </p:spPr>
      </p:pic>
    </p:spTree>
    <p:custDataLst>
      <p:tags r:id="rId1"/>
    </p:custDataLst>
    <p:extLst>
      <p:ext uri="{BB962C8B-B14F-4D97-AF65-F5344CB8AC3E}">
        <p14:creationId xmlns:p14="http://schemas.microsoft.com/office/powerpoint/2010/main" val="217491839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3375"/>
            <a:ext cx="9144000" cy="6096000"/>
          </a:xfrm>
          <a:prstGeom prst="rect">
            <a:avLst/>
          </a:prstGeom>
        </p:spPr>
      </p:pic>
    </p:spTree>
    <p:custDataLst>
      <p:tags r:id="rId1"/>
    </p:custDataLst>
    <p:extLst>
      <p:ext uri="{BB962C8B-B14F-4D97-AF65-F5344CB8AC3E}">
        <p14:creationId xmlns:p14="http://schemas.microsoft.com/office/powerpoint/2010/main" val="215740991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custDataLst>
      <p:tags r:id="rId1"/>
    </p:custDataLst>
    <p:extLst>
      <p:ext uri="{BB962C8B-B14F-4D97-AF65-F5344CB8AC3E}">
        <p14:creationId xmlns:p14="http://schemas.microsoft.com/office/powerpoint/2010/main" val="190342309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2BD1D-380D-5446-86C4-08006139C08A}"/>
              </a:ext>
            </a:extLst>
          </p:cNvPr>
          <p:cNvPicPr>
            <a:picLocks noChangeAspect="1"/>
          </p:cNvPicPr>
          <p:nvPr/>
        </p:nvPicPr>
        <p:blipFill>
          <a:blip r:embed="rId4"/>
          <a:stretch>
            <a:fillRect/>
          </a:stretch>
        </p:blipFill>
        <p:spPr>
          <a:xfrm>
            <a:off x="0" y="-768557"/>
            <a:ext cx="9144000" cy="6096000"/>
          </a:xfrm>
          <a:prstGeom prst="rect">
            <a:avLst/>
          </a:prstGeom>
        </p:spPr>
      </p:pic>
    </p:spTree>
    <p:custDataLst>
      <p:tags r:id="rId1"/>
    </p:custDataLst>
    <p:extLst>
      <p:ext uri="{BB962C8B-B14F-4D97-AF65-F5344CB8AC3E}">
        <p14:creationId xmlns:p14="http://schemas.microsoft.com/office/powerpoint/2010/main" val="398042312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olorful circles&#10;&#10;Description automatically generated with low confidence">
            <a:extLst>
              <a:ext uri="{FF2B5EF4-FFF2-40B4-BE49-F238E27FC236}">
                <a16:creationId xmlns:a16="http://schemas.microsoft.com/office/drawing/2014/main" id="{CE778009-400D-C133-7A10-17A395FF2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121B46A3-AB95-6B16-65E8-84C732E836A3}"/>
              </a:ext>
            </a:extLst>
          </p:cNvPr>
          <p:cNvSpPr txBox="1">
            <a:spLocks/>
          </p:cNvSpPr>
          <p:nvPr/>
        </p:nvSpPr>
        <p:spPr>
          <a:xfrm>
            <a:off x="0" y="1744647"/>
            <a:ext cx="9143999" cy="1427760"/>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spcBef>
                <a:spcPts val="0"/>
              </a:spcBef>
            </a:pP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let’s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build connections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opportunities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that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will</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allow</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people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who</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p>
          <a:p>
            <a:pPr rtl="0">
              <a:spcBef>
                <a:spcPts val="0"/>
              </a:spcBef>
            </a:pP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share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drive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do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same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352749869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A5651AC3-D15E-79B2-7ED6-BFFE5B057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B56C864B-09BF-7BEF-D490-60EBD3A227FF}"/>
              </a:ext>
            </a:extLst>
          </p:cNvPr>
          <p:cNvSpPr txBox="1">
            <a:spLocks/>
          </p:cNvSpPr>
          <p:nvPr/>
        </p:nvSpPr>
        <p:spPr>
          <a:xfrm>
            <a:off x="330834" y="1780323"/>
            <a:ext cx="6669406" cy="76619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ENHANCE PARTICIPANT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ENGAGEMENT</a:t>
            </a:r>
          </a:p>
        </p:txBody>
      </p:sp>
      <p:sp>
        <p:nvSpPr>
          <p:cNvPr id="6" name="Rectangle 5">
            <a:extLst>
              <a:ext uri="{FF2B5EF4-FFF2-40B4-BE49-F238E27FC236}">
                <a16:creationId xmlns:a16="http://schemas.microsoft.com/office/drawing/2014/main" id="{EE3551FD-BBE2-6F2B-7C0A-35E44495F426}"/>
              </a:ext>
            </a:extLst>
          </p:cNvPr>
          <p:cNvSpPr/>
          <p:nvPr/>
        </p:nvSpPr>
        <p:spPr>
          <a:xfrm>
            <a:off x="1434827" y="336164"/>
            <a:ext cx="4461419" cy="369332"/>
          </a:xfrm>
          <a:prstGeom prst="rect">
            <a:avLst/>
          </a:prstGeom>
          <a:effectLst/>
        </p:spPr>
        <p:txBody>
          <a:bodyPr wrap="square">
            <a:spAutoFit/>
          </a:bodyPr>
          <a:lstStyle/>
          <a:p>
            <a:pPr algn="ctr" rtl="0"/>
            <a:r>
              <a:rPr lang="pt-br"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3:</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52305221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6725"/>
            <a:ext cx="9144000" cy="6096000"/>
          </a:xfrm>
          <a:prstGeom prst="rect">
            <a:avLst/>
          </a:prstGeom>
        </p:spPr>
      </p:pic>
    </p:spTree>
    <p:custDataLst>
      <p:tags r:id="rId1"/>
    </p:custDataLst>
    <p:extLst>
      <p:ext uri="{BB962C8B-B14F-4D97-AF65-F5344CB8AC3E}">
        <p14:creationId xmlns:p14="http://schemas.microsoft.com/office/powerpoint/2010/main" val="39646508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8115"/>
            <a:ext cx="9144000" cy="6102097"/>
          </a:xfrm>
          <a:prstGeom prst="rect">
            <a:avLst/>
          </a:prstGeom>
        </p:spPr>
      </p:pic>
    </p:spTree>
    <p:custDataLst>
      <p:tags r:id="rId1"/>
    </p:custDataLst>
    <p:extLst>
      <p:ext uri="{BB962C8B-B14F-4D97-AF65-F5344CB8AC3E}">
        <p14:creationId xmlns:p14="http://schemas.microsoft.com/office/powerpoint/2010/main" val="50854459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06708D-EA4E-7141-A327-8895A772CCEA}"/>
              </a:ext>
            </a:extLst>
          </p:cNvPr>
          <p:cNvPicPr>
            <a:picLocks/>
          </p:cNvPicPr>
          <p:nvPr/>
        </p:nvPicPr>
        <p:blipFill rotWithShape="1">
          <a:blip r:embed="rId4"/>
          <a:srcRect t="11393" b="4132"/>
          <a:stretch/>
        </p:blipFill>
        <p:spPr>
          <a:xfrm>
            <a:off x="-6015" y="0"/>
            <a:ext cx="9133108" cy="5143500"/>
          </a:xfrm>
          <a:prstGeom prst="rect">
            <a:avLst/>
          </a:prstGeom>
        </p:spPr>
      </p:pic>
    </p:spTree>
    <p:custDataLst>
      <p:tags r:id="rId1"/>
    </p:custDataLst>
    <p:extLst>
      <p:ext uri="{BB962C8B-B14F-4D97-AF65-F5344CB8AC3E}">
        <p14:creationId xmlns:p14="http://schemas.microsoft.com/office/powerpoint/2010/main" val="138839003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4F0013-DA97-4444-B499-2361D1E0365B}"/>
              </a:ext>
            </a:extLst>
          </p:cNvPr>
          <p:cNvPicPr>
            <a:picLocks noChangeAspect="1"/>
          </p:cNvPicPr>
          <p:nvPr/>
        </p:nvPicPr>
        <p:blipFill>
          <a:blip r:embed="rId4"/>
          <a:stretch>
            <a:fillRect/>
          </a:stretch>
        </p:blipFill>
        <p:spPr>
          <a:xfrm>
            <a:off x="-2" y="-952501"/>
            <a:ext cx="9144002" cy="6096001"/>
          </a:xfrm>
          <a:prstGeom prst="rect">
            <a:avLst/>
          </a:prstGeom>
        </p:spPr>
      </p:pic>
    </p:spTree>
    <p:custDataLst>
      <p:tags r:id="rId1"/>
    </p:custDataLst>
    <p:extLst>
      <p:ext uri="{BB962C8B-B14F-4D97-AF65-F5344CB8AC3E}">
        <p14:creationId xmlns:p14="http://schemas.microsoft.com/office/powerpoint/2010/main" val="58021034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5957"/>
          <a:stretch/>
        </p:blipFill>
        <p:spPr>
          <a:xfrm>
            <a:off x="1" y="0"/>
            <a:ext cx="9143999" cy="5761101"/>
          </a:xfrm>
          <a:prstGeom prst="rect">
            <a:avLst/>
          </a:prstGeom>
        </p:spPr>
      </p:pic>
    </p:spTree>
    <p:custDataLst>
      <p:tags r:id="rId1"/>
    </p:custDataLst>
    <p:extLst>
      <p:ext uri="{BB962C8B-B14F-4D97-AF65-F5344CB8AC3E}">
        <p14:creationId xmlns:p14="http://schemas.microsoft.com/office/powerpoint/2010/main" val="230267430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low confidence">
            <a:extLst>
              <a:ext uri="{FF2B5EF4-FFF2-40B4-BE49-F238E27FC236}">
                <a16:creationId xmlns:a16="http://schemas.microsoft.com/office/drawing/2014/main" id="{786CE016-6F85-B742-1E6D-626DFA72B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3B7075A3-69C4-56B9-29E7-8CB3D74825B6}"/>
              </a:ext>
            </a:extLst>
          </p:cNvPr>
          <p:cNvSpPr txBox="1">
            <a:spLocks/>
          </p:cNvSpPr>
          <p:nvPr/>
        </p:nvSpPr>
        <p:spPr>
          <a:xfrm>
            <a:off x="46383" y="1747348"/>
            <a:ext cx="9143999" cy="1843992"/>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spcBef>
                <a:spcPts val="0"/>
              </a:spcBef>
            </a:pP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let’s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recommit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putting</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needs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expectations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growth</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of</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participants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the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center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of</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all</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we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do.</a:t>
            </a:r>
          </a:p>
        </p:txBody>
      </p:sp>
    </p:spTree>
    <p:custDataLst>
      <p:tags r:id="rId1"/>
    </p:custDataLst>
    <p:extLst>
      <p:ext uri="{BB962C8B-B14F-4D97-AF65-F5344CB8AC3E}">
        <p14:creationId xmlns:p14="http://schemas.microsoft.com/office/powerpoint/2010/main" val="196511283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10;&#10;Description automatically generated">
            <a:extLst>
              <a:ext uri="{FF2B5EF4-FFF2-40B4-BE49-F238E27FC236}">
                <a16:creationId xmlns:a16="http://schemas.microsoft.com/office/drawing/2014/main" id="{7CB3A12E-CB3F-47FB-A0E6-E4B30D97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7C16BA13-7566-5354-42B5-1D160D634DB1}"/>
              </a:ext>
            </a:extLst>
          </p:cNvPr>
          <p:cNvSpPr txBox="1">
            <a:spLocks/>
          </p:cNvSpPr>
          <p:nvPr/>
        </p:nvSpPr>
        <p:spPr>
          <a:xfrm>
            <a:off x="335279" y="1805552"/>
            <a:ext cx="6685281" cy="1049408"/>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INCREASE OUR ABILITY </a:t>
            </a:r>
            <a:endPar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a:p>
            <a:pPr rtl="0"/>
            <a:r>
              <a:rPr lang="pt-br" sz="3200" b="1"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 ADAPT</a:t>
            </a:r>
            <a:endPar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endParaRPr>
          </a:p>
        </p:txBody>
      </p:sp>
      <p:sp>
        <p:nvSpPr>
          <p:cNvPr id="6" name="Rectangle 5">
            <a:extLst>
              <a:ext uri="{FF2B5EF4-FFF2-40B4-BE49-F238E27FC236}">
                <a16:creationId xmlns:a16="http://schemas.microsoft.com/office/drawing/2014/main" id="{12F5FB18-3842-717E-6B80-C2D1F77A7E90}"/>
              </a:ext>
            </a:extLst>
          </p:cNvPr>
          <p:cNvSpPr/>
          <p:nvPr/>
        </p:nvSpPr>
        <p:spPr>
          <a:xfrm>
            <a:off x="1447209" y="348778"/>
            <a:ext cx="4461419" cy="369332"/>
          </a:xfrm>
          <a:prstGeom prst="rect">
            <a:avLst/>
          </a:prstGeom>
          <a:effectLst/>
        </p:spPr>
        <p:txBody>
          <a:bodyPr wrap="square">
            <a:spAutoFit/>
          </a:bodyPr>
          <a:lstStyle/>
          <a:p>
            <a:pPr algn="ctr" rtl="0"/>
            <a:r>
              <a:rPr lang="pt-br" b="1"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ACTION PLAN PRIORITY 4</a:t>
            </a:r>
            <a:r>
              <a:rPr lang="pt-br"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endParaRPr lang="pt-br"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29991700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DE2DF-04FF-004B-ADAB-A4A7F32D420E}"/>
              </a:ext>
            </a:extLst>
          </p:cNvPr>
          <p:cNvPicPr>
            <a:picLocks noChangeAspect="1"/>
          </p:cNvPicPr>
          <p:nvPr/>
        </p:nvPicPr>
        <p:blipFill>
          <a:blip r:embed="rId4"/>
          <a:stretch>
            <a:fillRect/>
          </a:stretch>
        </p:blipFill>
        <p:spPr>
          <a:xfrm>
            <a:off x="0" y="-476249"/>
            <a:ext cx="9143999" cy="6095999"/>
          </a:xfrm>
          <a:prstGeom prst="rect">
            <a:avLst/>
          </a:prstGeom>
        </p:spPr>
      </p:pic>
    </p:spTree>
    <p:custDataLst>
      <p:tags r:id="rId1"/>
    </p:custDataLst>
    <p:extLst>
      <p:ext uri="{BB962C8B-B14F-4D97-AF65-F5344CB8AC3E}">
        <p14:creationId xmlns:p14="http://schemas.microsoft.com/office/powerpoint/2010/main" val="91756217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6" y="0"/>
            <a:ext cx="9301397" cy="5674714"/>
          </a:xfrm>
          <a:prstGeom prst="rect">
            <a:avLst/>
          </a:prstGeom>
        </p:spPr>
      </p:pic>
    </p:spTree>
    <p:custDataLst>
      <p:tags r:id="rId1"/>
    </p:custDataLst>
    <p:extLst>
      <p:ext uri="{BB962C8B-B14F-4D97-AF65-F5344CB8AC3E}">
        <p14:creationId xmlns:p14="http://schemas.microsoft.com/office/powerpoint/2010/main" val="285984910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8356F-61FA-924B-A341-08AD66F742E3}"/>
              </a:ext>
            </a:extLst>
          </p:cNvPr>
          <p:cNvPicPr>
            <a:picLocks noChangeAspect="1"/>
          </p:cNvPicPr>
          <p:nvPr/>
        </p:nvPicPr>
        <p:blipFill>
          <a:blip r:embed="rId4"/>
          <a:stretch>
            <a:fillRect/>
          </a:stretch>
        </p:blipFill>
        <p:spPr>
          <a:xfrm>
            <a:off x="0" y="-485975"/>
            <a:ext cx="9402618" cy="6268412"/>
          </a:xfrm>
          <a:prstGeom prst="rect">
            <a:avLst/>
          </a:prstGeom>
        </p:spPr>
      </p:pic>
    </p:spTree>
    <p:custDataLst>
      <p:tags r:id="rId1"/>
    </p:custDataLst>
    <p:extLst>
      <p:ext uri="{BB962C8B-B14F-4D97-AF65-F5344CB8AC3E}">
        <p14:creationId xmlns:p14="http://schemas.microsoft.com/office/powerpoint/2010/main" val="371260816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250"/>
            <a:ext cx="9144000" cy="6096000"/>
          </a:xfrm>
          <a:prstGeom prst="rect">
            <a:avLst/>
          </a:prstGeom>
        </p:spPr>
      </p:pic>
    </p:spTree>
    <p:custDataLst>
      <p:tags r:id="rId1"/>
    </p:custDataLst>
    <p:extLst>
      <p:ext uri="{BB962C8B-B14F-4D97-AF65-F5344CB8AC3E}">
        <p14:creationId xmlns:p14="http://schemas.microsoft.com/office/powerpoint/2010/main" val="319755964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venn diagram&#10;&#10;Description automatically generated">
            <a:extLst>
              <a:ext uri="{FF2B5EF4-FFF2-40B4-BE49-F238E27FC236}">
                <a16:creationId xmlns:a16="http://schemas.microsoft.com/office/drawing/2014/main" id="{27DBBF9B-4C37-A22E-426D-62266359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F1B5FA5F-08B8-E747-33C4-E90B7A5B0EF8}"/>
              </a:ext>
            </a:extLst>
          </p:cNvPr>
          <p:cNvSpPr txBox="1">
            <a:spLocks/>
          </p:cNvSpPr>
          <p:nvPr/>
        </p:nvSpPr>
        <p:spPr>
          <a:xfrm>
            <a:off x="0" y="1960721"/>
            <a:ext cx="9143999" cy="1427760"/>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spcBef>
                <a:spcPts val="0"/>
              </a:spcBef>
            </a:pP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Together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let’s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stay</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true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to</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ourselves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and</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stay</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ahead</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of</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change</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our</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next</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115 </a:t>
            </a:r>
            <a:r>
              <a:rPr lang="pt-br" sz="32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years</a:t>
            </a:r>
            <a:r>
              <a:rPr lang="pt-br" sz="32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t>
            </a:r>
          </a:p>
        </p:txBody>
      </p:sp>
    </p:spTree>
    <p:custDataLst>
      <p:tags r:id="rId1"/>
    </p:custDataLst>
    <p:extLst>
      <p:ext uri="{BB962C8B-B14F-4D97-AF65-F5344CB8AC3E}">
        <p14:creationId xmlns:p14="http://schemas.microsoft.com/office/powerpoint/2010/main" val="20228044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8126B-94DA-2C47-ABFF-BB00AF2816B1}"/>
              </a:ext>
            </a:extLst>
          </p:cNvPr>
          <p:cNvPicPr>
            <a:picLocks noChangeAspect="1"/>
          </p:cNvPicPr>
          <p:nvPr/>
        </p:nvPicPr>
        <p:blipFill rotWithShape="1">
          <a:blip r:embed="rId4"/>
          <a:srcRect t="7898" b="5435"/>
          <a:stretch/>
        </p:blipFill>
        <p:spPr>
          <a:xfrm>
            <a:off x="-186377" y="0"/>
            <a:ext cx="9330377" cy="5390866"/>
          </a:xfrm>
          <a:prstGeom prst="rect">
            <a:avLst/>
          </a:prstGeom>
        </p:spPr>
      </p:pic>
    </p:spTree>
    <p:custDataLst>
      <p:tags r:id="rId1"/>
    </p:custDataLst>
    <p:extLst>
      <p:ext uri="{BB962C8B-B14F-4D97-AF65-F5344CB8AC3E}">
        <p14:creationId xmlns:p14="http://schemas.microsoft.com/office/powerpoint/2010/main" val="11441654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6271" b="9354"/>
          <a:stretch/>
        </p:blipFill>
        <p:spPr>
          <a:xfrm>
            <a:off x="1" y="0"/>
            <a:ext cx="9144000" cy="5143500"/>
          </a:xfrm>
          <a:prstGeom prst="rect">
            <a:avLst/>
          </a:prstGeom>
        </p:spPr>
      </p:pic>
    </p:spTree>
    <p:custDataLst>
      <p:tags r:id="rId1"/>
    </p:custDataLst>
    <p:extLst>
      <p:ext uri="{BB962C8B-B14F-4D97-AF65-F5344CB8AC3E}">
        <p14:creationId xmlns:p14="http://schemas.microsoft.com/office/powerpoint/2010/main" val="10975742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CB088E-F6D0-6B4D-B6F3-1F1E72876358}"/>
              </a:ext>
            </a:extLst>
          </p:cNvPr>
          <p:cNvPicPr>
            <a:picLocks noChangeAspect="1"/>
          </p:cNvPicPr>
          <p:nvPr/>
        </p:nvPicPr>
        <p:blipFill>
          <a:blip r:embed="rId4"/>
          <a:stretch>
            <a:fillRect/>
          </a:stretch>
        </p:blipFill>
        <p:spPr>
          <a:xfrm>
            <a:off x="-816" y="-476251"/>
            <a:ext cx="9144815" cy="6096543"/>
          </a:xfrm>
          <a:prstGeom prst="rect">
            <a:avLst/>
          </a:prstGeom>
        </p:spPr>
      </p:pic>
    </p:spTree>
    <p:custDataLst>
      <p:tags r:id="rId1"/>
    </p:custDataLst>
    <p:extLst>
      <p:ext uri="{BB962C8B-B14F-4D97-AF65-F5344CB8AC3E}">
        <p14:creationId xmlns:p14="http://schemas.microsoft.com/office/powerpoint/2010/main" val="69846929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073"/>
          <a:stretch/>
        </p:blipFill>
        <p:spPr>
          <a:xfrm>
            <a:off x="0" y="0"/>
            <a:ext cx="9143999" cy="5807581"/>
          </a:xfrm>
          <a:prstGeom prst="rect">
            <a:avLst/>
          </a:prstGeom>
        </p:spPr>
      </p:pic>
    </p:spTree>
    <p:custDataLst>
      <p:tags r:id="rId1"/>
    </p:custDataLst>
    <p:extLst>
      <p:ext uri="{BB962C8B-B14F-4D97-AF65-F5344CB8AC3E}">
        <p14:creationId xmlns:p14="http://schemas.microsoft.com/office/powerpoint/2010/main" val="86190218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00"/>
            <a:ext cx="9144000" cy="6096000"/>
          </a:xfrm>
          <a:prstGeom prst="rect">
            <a:avLst/>
          </a:prstGeom>
        </p:spPr>
      </p:pic>
    </p:spTree>
    <p:custDataLst>
      <p:tags r:id="rId1"/>
    </p:custDataLst>
    <p:extLst>
      <p:ext uri="{BB962C8B-B14F-4D97-AF65-F5344CB8AC3E}">
        <p14:creationId xmlns:p14="http://schemas.microsoft.com/office/powerpoint/2010/main" val="317346082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251"/>
            <a:ext cx="9143999" cy="6095999"/>
          </a:xfrm>
          <a:prstGeom prst="rect">
            <a:avLst/>
          </a:prstGeom>
        </p:spPr>
      </p:pic>
    </p:spTree>
    <p:custDataLst>
      <p:tags r:id="rId1"/>
    </p:custDataLst>
    <p:extLst>
      <p:ext uri="{BB962C8B-B14F-4D97-AF65-F5344CB8AC3E}">
        <p14:creationId xmlns:p14="http://schemas.microsoft.com/office/powerpoint/2010/main" val="1970853843"/>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ircraft, balloon, transport&#10;&#10;Description automatically generated">
            <a:extLst>
              <a:ext uri="{FF2B5EF4-FFF2-40B4-BE49-F238E27FC236}">
                <a16:creationId xmlns:a16="http://schemas.microsoft.com/office/drawing/2014/main" id="{3C1FCF5D-9F54-15CC-8EC0-CCFFC121A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5" name="Subtitle 2">
            <a:extLst>
              <a:ext uri="{FF2B5EF4-FFF2-40B4-BE49-F238E27FC236}">
                <a16:creationId xmlns:a16="http://schemas.microsoft.com/office/drawing/2014/main" id="{B58DD4ED-729E-EA07-7EB3-5BDB63B6BDE8}"/>
              </a:ext>
            </a:extLst>
          </p:cNvPr>
          <p:cNvSpPr txBox="1">
            <a:spLocks/>
          </p:cNvSpPr>
          <p:nvPr/>
        </p:nvSpPr>
        <p:spPr>
          <a:xfrm>
            <a:off x="0" y="2136265"/>
            <a:ext cx="9143999" cy="870969"/>
          </a:xfrm>
          <a:prstGeom prst="rect">
            <a:avLst/>
          </a:prstGeom>
          <a:effectLst>
            <a:glow rad="12700">
              <a:schemeClr val="tx1"/>
            </a:glow>
          </a:effectLst>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spcBef>
                <a:spcPts val="0"/>
              </a:spcBef>
            </a:pP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rotary.org</a:t>
            </a:r>
            <a:r>
              <a:rPr lang="pt-br" sz="4000" b="1" u="none" baseline="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a:t>
            </a:r>
            <a:r>
              <a:rPr lang="pt-br" sz="4000" b="1" u="none" baseline="0"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actionplan</a:t>
            </a:r>
            <a:endParaRPr lang="pt-br"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A0FD999-DD0C-3D65-0364-12F4E8EB9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890" y="4316782"/>
            <a:ext cx="1646630" cy="626183"/>
          </a:xfrm>
          <a:prstGeom prst="rect">
            <a:avLst/>
          </a:prstGeom>
        </p:spPr>
      </p:pic>
    </p:spTree>
    <p:custDataLst>
      <p:tags r:id="rId1"/>
    </p:custDataLst>
    <p:extLst>
      <p:ext uri="{BB962C8B-B14F-4D97-AF65-F5344CB8AC3E}">
        <p14:creationId xmlns:p14="http://schemas.microsoft.com/office/powerpoint/2010/main" val="1658180978"/>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ustDataLst>
      <p:tags r:id="rId1"/>
    </p:custDataLst>
    <p:extLst>
      <p:ext uri="{BB962C8B-B14F-4D97-AF65-F5344CB8AC3E}">
        <p14:creationId xmlns:p14="http://schemas.microsoft.com/office/powerpoint/2010/main" val="295164941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860EF-91D1-684C-A66C-3A5D6685F86E}"/>
              </a:ext>
            </a:extLst>
          </p:cNvPr>
          <p:cNvSpPr/>
          <p:nvPr/>
        </p:nvSpPr>
        <p:spPr>
          <a:xfrm>
            <a:off x="596348" y="4245997"/>
            <a:ext cx="1502796" cy="644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a:p>
        </p:txBody>
      </p:sp>
      <p:pic>
        <p:nvPicPr>
          <p:cNvPr id="12" name="Picture 11">
            <a:extLst>
              <a:ext uri="{FF2B5EF4-FFF2-40B4-BE49-F238E27FC236}">
                <a16:creationId xmlns:a16="http://schemas.microsoft.com/office/drawing/2014/main" id="{6C1D1279-D4F2-0441-8FA5-D87C5BDDF4A1}"/>
              </a:ext>
            </a:extLst>
          </p:cNvPr>
          <p:cNvPicPr>
            <a:picLocks noChangeAspect="1"/>
          </p:cNvPicPr>
          <p:nvPr/>
        </p:nvPicPr>
        <p:blipFill>
          <a:blip r:embed="rId4"/>
          <a:srcRect/>
          <a:stretch/>
        </p:blipFill>
        <p:spPr>
          <a:xfrm>
            <a:off x="677927" y="531750"/>
            <a:ext cx="1045845" cy="668655"/>
          </a:xfrm>
          <a:prstGeom prst="rect">
            <a:avLst/>
          </a:prstGeom>
          <a:effectLst>
            <a:outerShdw blurRad="215900" dist="63500" dir="2700000" algn="tl" rotWithShape="0">
              <a:prstClr val="black">
                <a:alpha val="40000"/>
              </a:prstClr>
            </a:outerShdw>
          </a:effectLst>
        </p:spPr>
      </p:pic>
      <p:sp>
        <p:nvSpPr>
          <p:cNvPr id="13" name="TextBox 12">
            <a:extLst>
              <a:ext uri="{FF2B5EF4-FFF2-40B4-BE49-F238E27FC236}">
                <a16:creationId xmlns:a16="http://schemas.microsoft.com/office/drawing/2014/main" id="{0F8FBC18-BCF4-644C-85DA-53159574B7B2}"/>
              </a:ext>
            </a:extLst>
          </p:cNvPr>
          <p:cNvSpPr txBox="1"/>
          <p:nvPr/>
        </p:nvSpPr>
        <p:spPr>
          <a:xfrm>
            <a:off x="813500" y="1211716"/>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ARG</a:t>
            </a:r>
          </a:p>
        </p:txBody>
      </p:sp>
      <p:sp>
        <p:nvSpPr>
          <p:cNvPr id="14" name="TextBox 13">
            <a:extLst>
              <a:ext uri="{FF2B5EF4-FFF2-40B4-BE49-F238E27FC236}">
                <a16:creationId xmlns:a16="http://schemas.microsoft.com/office/drawing/2014/main" id="{188F7CF9-B1C4-0943-8C88-1122D61AAD60}"/>
              </a:ext>
            </a:extLst>
          </p:cNvPr>
          <p:cNvSpPr txBox="1"/>
          <p:nvPr/>
        </p:nvSpPr>
        <p:spPr>
          <a:xfrm>
            <a:off x="7575640" y="1211716"/>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FRA</a:t>
            </a:r>
          </a:p>
        </p:txBody>
      </p:sp>
      <p:sp>
        <p:nvSpPr>
          <p:cNvPr id="15" name="TextBox 14">
            <a:extLst>
              <a:ext uri="{FF2B5EF4-FFF2-40B4-BE49-F238E27FC236}">
                <a16:creationId xmlns:a16="http://schemas.microsoft.com/office/drawing/2014/main" id="{C6EA5B38-ECB0-3F40-9AE5-289504668B4F}"/>
              </a:ext>
            </a:extLst>
          </p:cNvPr>
          <p:cNvSpPr txBox="1"/>
          <p:nvPr/>
        </p:nvSpPr>
        <p:spPr>
          <a:xfrm>
            <a:off x="5885701" y="1211716"/>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CAN</a:t>
            </a:r>
          </a:p>
        </p:txBody>
      </p:sp>
      <p:sp>
        <p:nvSpPr>
          <p:cNvPr id="16" name="TextBox 15">
            <a:extLst>
              <a:ext uri="{FF2B5EF4-FFF2-40B4-BE49-F238E27FC236}">
                <a16:creationId xmlns:a16="http://schemas.microsoft.com/office/drawing/2014/main" id="{E87A51C2-F257-D54D-83DD-610FE3F4CE78}"/>
              </a:ext>
            </a:extLst>
          </p:cNvPr>
          <p:cNvSpPr txBox="1"/>
          <p:nvPr/>
        </p:nvSpPr>
        <p:spPr>
          <a:xfrm>
            <a:off x="4195762" y="1211716"/>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BRA</a:t>
            </a:r>
          </a:p>
        </p:txBody>
      </p:sp>
      <p:sp>
        <p:nvSpPr>
          <p:cNvPr id="17" name="TextBox 16">
            <a:extLst>
              <a:ext uri="{FF2B5EF4-FFF2-40B4-BE49-F238E27FC236}">
                <a16:creationId xmlns:a16="http://schemas.microsoft.com/office/drawing/2014/main" id="{7F29EA80-A381-2B4B-B900-30AB6D684900}"/>
              </a:ext>
            </a:extLst>
          </p:cNvPr>
          <p:cNvSpPr txBox="1"/>
          <p:nvPr/>
        </p:nvSpPr>
        <p:spPr>
          <a:xfrm>
            <a:off x="2505823" y="1211716"/>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AUS</a:t>
            </a:r>
          </a:p>
        </p:txBody>
      </p:sp>
      <p:pic>
        <p:nvPicPr>
          <p:cNvPr id="20" name="Picture 19">
            <a:extLst>
              <a:ext uri="{FF2B5EF4-FFF2-40B4-BE49-F238E27FC236}">
                <a16:creationId xmlns:a16="http://schemas.microsoft.com/office/drawing/2014/main" id="{F774E8EB-9E9F-8C4E-B10E-AD69B8568454}"/>
              </a:ext>
            </a:extLst>
          </p:cNvPr>
          <p:cNvPicPr>
            <a:picLocks noChangeAspect="1"/>
          </p:cNvPicPr>
          <p:nvPr/>
        </p:nvPicPr>
        <p:blipFill>
          <a:blip r:embed="rId5"/>
          <a:srcRect/>
          <a:stretch/>
        </p:blipFill>
        <p:spPr>
          <a:xfrm>
            <a:off x="2204874" y="505354"/>
            <a:ext cx="1374540" cy="706361"/>
          </a:xfrm>
          <a:prstGeom prst="rect">
            <a:avLst/>
          </a:prstGeom>
          <a:effectLst>
            <a:outerShdw blurRad="2159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A59C59E5-4049-654D-B019-E677AAC72342}"/>
              </a:ext>
            </a:extLst>
          </p:cNvPr>
          <p:cNvPicPr>
            <a:picLocks noChangeAspect="1"/>
          </p:cNvPicPr>
          <p:nvPr/>
        </p:nvPicPr>
        <p:blipFill>
          <a:blip r:embed="rId6"/>
          <a:srcRect/>
          <a:stretch/>
        </p:blipFill>
        <p:spPr>
          <a:xfrm>
            <a:off x="4088289" y="531750"/>
            <a:ext cx="994410" cy="668655"/>
          </a:xfrm>
          <a:prstGeom prst="rect">
            <a:avLst/>
          </a:prstGeom>
          <a:effectLst>
            <a:outerShdw blurRad="215900" dist="63500" dir="2700000" algn="tl" rotWithShape="0">
              <a:prstClr val="black">
                <a:alpha val="40000"/>
              </a:prstClr>
            </a:outerShdw>
          </a:effectLst>
        </p:spPr>
      </p:pic>
      <p:pic>
        <p:nvPicPr>
          <p:cNvPr id="22" name="Picture 21">
            <a:extLst>
              <a:ext uri="{FF2B5EF4-FFF2-40B4-BE49-F238E27FC236}">
                <a16:creationId xmlns:a16="http://schemas.microsoft.com/office/drawing/2014/main" id="{889B48E8-1633-464F-A9E7-4357F61FCD7B}"/>
              </a:ext>
            </a:extLst>
          </p:cNvPr>
          <p:cNvPicPr>
            <a:picLocks noChangeAspect="1"/>
          </p:cNvPicPr>
          <p:nvPr/>
        </p:nvPicPr>
        <p:blipFill>
          <a:blip r:embed="rId7"/>
          <a:srcRect/>
          <a:stretch/>
        </p:blipFill>
        <p:spPr>
          <a:xfrm>
            <a:off x="5591574" y="527531"/>
            <a:ext cx="1363935" cy="672874"/>
          </a:xfrm>
          <a:prstGeom prst="rect">
            <a:avLst/>
          </a:prstGeom>
          <a:effectLst>
            <a:outerShdw blurRad="215900" dist="63500" dir="2700000" algn="tl" rotWithShape="0">
              <a:prstClr val="black">
                <a:alpha val="40000"/>
              </a:prstClr>
            </a:outerShdw>
          </a:effectLst>
        </p:spPr>
      </p:pic>
      <p:pic>
        <p:nvPicPr>
          <p:cNvPr id="23" name="Picture 22">
            <a:extLst>
              <a:ext uri="{FF2B5EF4-FFF2-40B4-BE49-F238E27FC236}">
                <a16:creationId xmlns:a16="http://schemas.microsoft.com/office/drawing/2014/main" id="{8DC1DF1E-72E2-284D-95B0-EA3C5C4217F1}"/>
              </a:ext>
            </a:extLst>
          </p:cNvPr>
          <p:cNvPicPr>
            <a:picLocks noChangeAspect="1"/>
          </p:cNvPicPr>
          <p:nvPr/>
        </p:nvPicPr>
        <p:blipFill>
          <a:blip r:embed="rId8"/>
          <a:srcRect/>
          <a:stretch/>
        </p:blipFill>
        <p:spPr>
          <a:xfrm>
            <a:off x="7477004" y="531750"/>
            <a:ext cx="986266" cy="668655"/>
          </a:xfrm>
          <a:prstGeom prst="rect">
            <a:avLst/>
          </a:prstGeom>
          <a:effectLst>
            <a:outerShdw blurRad="215900" dist="63500" dir="2700000" algn="tl" rotWithShape="0">
              <a:prstClr val="black">
                <a:alpha val="40000"/>
              </a:prstClr>
            </a:outerShdw>
          </a:effectLst>
        </p:spPr>
      </p:pic>
      <p:pic>
        <p:nvPicPr>
          <p:cNvPr id="24" name="Picture 23">
            <a:extLst>
              <a:ext uri="{FF2B5EF4-FFF2-40B4-BE49-F238E27FC236}">
                <a16:creationId xmlns:a16="http://schemas.microsoft.com/office/drawing/2014/main" id="{14E5A472-1123-7044-B315-3A1D53E17B9D}"/>
              </a:ext>
            </a:extLst>
          </p:cNvPr>
          <p:cNvPicPr>
            <a:picLocks noChangeAspect="1"/>
          </p:cNvPicPr>
          <p:nvPr/>
        </p:nvPicPr>
        <p:blipFill>
          <a:blip r:embed="rId9"/>
          <a:srcRect/>
          <a:stretch/>
        </p:blipFill>
        <p:spPr>
          <a:xfrm>
            <a:off x="707716" y="2087595"/>
            <a:ext cx="986266" cy="668655"/>
          </a:xfrm>
          <a:prstGeom prst="rect">
            <a:avLst/>
          </a:prstGeom>
          <a:effectLst>
            <a:outerShdw blurRad="215900" dist="63500" dir="2700000" algn="tl" rotWithShape="0">
              <a:prstClr val="black">
                <a:alpha val="40000"/>
              </a:prstClr>
            </a:outerShdw>
          </a:effectLst>
        </p:spPr>
      </p:pic>
      <p:sp>
        <p:nvSpPr>
          <p:cNvPr id="25" name="TextBox 24">
            <a:extLst>
              <a:ext uri="{FF2B5EF4-FFF2-40B4-BE49-F238E27FC236}">
                <a16:creationId xmlns:a16="http://schemas.microsoft.com/office/drawing/2014/main" id="{175BF39D-A395-7C4B-BA65-48CD723FA6EF}"/>
              </a:ext>
            </a:extLst>
          </p:cNvPr>
          <p:cNvSpPr txBox="1"/>
          <p:nvPr/>
        </p:nvSpPr>
        <p:spPr>
          <a:xfrm>
            <a:off x="813500" y="2767561"/>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DEU</a:t>
            </a:r>
          </a:p>
        </p:txBody>
      </p:sp>
      <p:sp>
        <p:nvSpPr>
          <p:cNvPr id="26" name="TextBox 25">
            <a:extLst>
              <a:ext uri="{FF2B5EF4-FFF2-40B4-BE49-F238E27FC236}">
                <a16:creationId xmlns:a16="http://schemas.microsoft.com/office/drawing/2014/main" id="{5954726F-C48F-7147-BDBA-3656D4FC0BC7}"/>
              </a:ext>
            </a:extLst>
          </p:cNvPr>
          <p:cNvSpPr txBox="1"/>
          <p:nvPr/>
        </p:nvSpPr>
        <p:spPr>
          <a:xfrm>
            <a:off x="7575640" y="2767561"/>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KOR</a:t>
            </a:r>
          </a:p>
        </p:txBody>
      </p:sp>
      <p:sp>
        <p:nvSpPr>
          <p:cNvPr id="27" name="TextBox 26">
            <a:extLst>
              <a:ext uri="{FF2B5EF4-FFF2-40B4-BE49-F238E27FC236}">
                <a16:creationId xmlns:a16="http://schemas.microsoft.com/office/drawing/2014/main" id="{6C2A5F28-286F-BF44-B607-ABF6A71AADE1}"/>
              </a:ext>
            </a:extLst>
          </p:cNvPr>
          <p:cNvSpPr txBox="1"/>
          <p:nvPr/>
        </p:nvSpPr>
        <p:spPr>
          <a:xfrm>
            <a:off x="5885701" y="2767561"/>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JPN</a:t>
            </a:r>
          </a:p>
        </p:txBody>
      </p:sp>
      <p:sp>
        <p:nvSpPr>
          <p:cNvPr id="28" name="TextBox 27">
            <a:extLst>
              <a:ext uri="{FF2B5EF4-FFF2-40B4-BE49-F238E27FC236}">
                <a16:creationId xmlns:a16="http://schemas.microsoft.com/office/drawing/2014/main" id="{663065E2-753E-A749-87AE-FAFF9F5EA562}"/>
              </a:ext>
            </a:extLst>
          </p:cNvPr>
          <p:cNvSpPr txBox="1"/>
          <p:nvPr/>
        </p:nvSpPr>
        <p:spPr>
          <a:xfrm>
            <a:off x="4195762" y="2767561"/>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ITA</a:t>
            </a:r>
          </a:p>
        </p:txBody>
      </p:sp>
      <p:sp>
        <p:nvSpPr>
          <p:cNvPr id="29" name="TextBox 28">
            <a:extLst>
              <a:ext uri="{FF2B5EF4-FFF2-40B4-BE49-F238E27FC236}">
                <a16:creationId xmlns:a16="http://schemas.microsoft.com/office/drawing/2014/main" id="{2925A81A-A4FD-2F49-9189-785725A6AB89}"/>
              </a:ext>
            </a:extLst>
          </p:cNvPr>
          <p:cNvSpPr txBox="1"/>
          <p:nvPr/>
        </p:nvSpPr>
        <p:spPr>
          <a:xfrm>
            <a:off x="2505823" y="2767561"/>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IND</a:t>
            </a:r>
          </a:p>
        </p:txBody>
      </p:sp>
      <p:pic>
        <p:nvPicPr>
          <p:cNvPr id="30" name="Picture 29">
            <a:extLst>
              <a:ext uri="{FF2B5EF4-FFF2-40B4-BE49-F238E27FC236}">
                <a16:creationId xmlns:a16="http://schemas.microsoft.com/office/drawing/2014/main" id="{3026E3F7-59BA-7A4F-ADC3-3590B7D59A3E}"/>
              </a:ext>
            </a:extLst>
          </p:cNvPr>
          <p:cNvPicPr>
            <a:picLocks noChangeAspect="1"/>
          </p:cNvPicPr>
          <p:nvPr/>
        </p:nvPicPr>
        <p:blipFill>
          <a:blip r:embed="rId10"/>
          <a:srcRect/>
          <a:stretch/>
        </p:blipFill>
        <p:spPr>
          <a:xfrm>
            <a:off x="2401041" y="2087595"/>
            <a:ext cx="1011555" cy="668655"/>
          </a:xfrm>
          <a:prstGeom prst="rect">
            <a:avLst/>
          </a:prstGeom>
          <a:effectLst>
            <a:outerShdw blurRad="215900" dist="63500" dir="2700000" algn="tl" rotWithShape="0">
              <a:prstClr val="black">
                <a:alpha val="40000"/>
              </a:prstClr>
            </a:outerShdw>
          </a:effectLst>
        </p:spPr>
      </p:pic>
      <p:pic>
        <p:nvPicPr>
          <p:cNvPr id="31" name="Picture 30">
            <a:extLst>
              <a:ext uri="{FF2B5EF4-FFF2-40B4-BE49-F238E27FC236}">
                <a16:creationId xmlns:a16="http://schemas.microsoft.com/office/drawing/2014/main" id="{E04C597D-B1DD-3242-A798-4D28247F1E33}"/>
              </a:ext>
            </a:extLst>
          </p:cNvPr>
          <p:cNvPicPr>
            <a:picLocks noChangeAspect="1"/>
          </p:cNvPicPr>
          <p:nvPr/>
        </p:nvPicPr>
        <p:blipFill>
          <a:blip r:embed="rId11"/>
          <a:srcRect/>
          <a:stretch/>
        </p:blipFill>
        <p:spPr>
          <a:xfrm>
            <a:off x="4084003" y="2087595"/>
            <a:ext cx="1002982" cy="668655"/>
          </a:xfrm>
          <a:prstGeom prst="rect">
            <a:avLst/>
          </a:prstGeom>
          <a:effectLst>
            <a:outerShdw blurRad="215900" dist="63500" dir="2700000" algn="tl" rotWithShape="0">
              <a:prstClr val="black">
                <a:alpha val="40000"/>
              </a:prstClr>
            </a:outerShdw>
          </a:effectLst>
        </p:spPr>
      </p:pic>
      <p:pic>
        <p:nvPicPr>
          <p:cNvPr id="32" name="Picture 31">
            <a:extLst>
              <a:ext uri="{FF2B5EF4-FFF2-40B4-BE49-F238E27FC236}">
                <a16:creationId xmlns:a16="http://schemas.microsoft.com/office/drawing/2014/main" id="{7F542BB9-A939-0E4F-812F-7645BBFC8532}"/>
              </a:ext>
            </a:extLst>
          </p:cNvPr>
          <p:cNvPicPr>
            <a:picLocks noChangeAspect="1"/>
          </p:cNvPicPr>
          <p:nvPr/>
        </p:nvPicPr>
        <p:blipFill>
          <a:blip r:embed="rId12"/>
          <a:srcRect/>
          <a:stretch/>
        </p:blipFill>
        <p:spPr>
          <a:xfrm>
            <a:off x="5754894" y="2105000"/>
            <a:ext cx="1045845" cy="633845"/>
          </a:xfrm>
          <a:prstGeom prst="rect">
            <a:avLst/>
          </a:prstGeom>
          <a:effectLst>
            <a:outerShdw blurRad="215900" dist="63500" dir="2700000" algn="tl" rotWithShape="0">
              <a:prstClr val="black">
                <a:alpha val="40000"/>
              </a:prstClr>
            </a:outerShdw>
          </a:effectLst>
        </p:spPr>
      </p:pic>
      <p:pic>
        <p:nvPicPr>
          <p:cNvPr id="33" name="Picture 32">
            <a:extLst>
              <a:ext uri="{FF2B5EF4-FFF2-40B4-BE49-F238E27FC236}">
                <a16:creationId xmlns:a16="http://schemas.microsoft.com/office/drawing/2014/main" id="{CB48EDFC-4B9A-9046-9FD1-E3145EFE787B}"/>
              </a:ext>
            </a:extLst>
          </p:cNvPr>
          <p:cNvPicPr>
            <a:picLocks noChangeAspect="1"/>
          </p:cNvPicPr>
          <p:nvPr/>
        </p:nvPicPr>
        <p:blipFill>
          <a:blip r:embed="rId13"/>
          <a:srcRect/>
          <a:stretch/>
        </p:blipFill>
        <p:spPr>
          <a:xfrm>
            <a:off x="7481505" y="2087595"/>
            <a:ext cx="977265" cy="668655"/>
          </a:xfrm>
          <a:prstGeom prst="rect">
            <a:avLst/>
          </a:prstGeom>
          <a:effectLst>
            <a:outerShdw blurRad="215900" dist="63500" dir="2700000" algn="tl" rotWithShape="0">
              <a:prstClr val="black">
                <a:alpha val="40000"/>
              </a:prstClr>
            </a:outerShdw>
          </a:effectLst>
        </p:spPr>
      </p:pic>
      <p:pic>
        <p:nvPicPr>
          <p:cNvPr id="34" name="Picture 33">
            <a:extLst>
              <a:ext uri="{FF2B5EF4-FFF2-40B4-BE49-F238E27FC236}">
                <a16:creationId xmlns:a16="http://schemas.microsoft.com/office/drawing/2014/main" id="{E266EBC4-396F-DA45-A183-86140CA8D27B}"/>
              </a:ext>
            </a:extLst>
          </p:cNvPr>
          <p:cNvPicPr>
            <a:picLocks noChangeAspect="1"/>
          </p:cNvPicPr>
          <p:nvPr/>
        </p:nvPicPr>
        <p:blipFill>
          <a:blip r:embed="rId14"/>
          <a:srcRect/>
          <a:stretch/>
        </p:blipFill>
        <p:spPr>
          <a:xfrm>
            <a:off x="699358" y="3588848"/>
            <a:ext cx="1002982" cy="668655"/>
          </a:xfrm>
          <a:prstGeom prst="rect">
            <a:avLst/>
          </a:prstGeom>
          <a:effectLst>
            <a:outerShdw blurRad="215900" dist="63500" dir="2700000" algn="tl" rotWithShape="0">
              <a:prstClr val="black">
                <a:alpha val="40000"/>
              </a:prstClr>
            </a:outerShdw>
          </a:effectLst>
        </p:spPr>
      </p:pic>
      <p:sp>
        <p:nvSpPr>
          <p:cNvPr id="35" name="TextBox 34">
            <a:extLst>
              <a:ext uri="{FF2B5EF4-FFF2-40B4-BE49-F238E27FC236}">
                <a16:creationId xmlns:a16="http://schemas.microsoft.com/office/drawing/2014/main" id="{366A34B6-02BC-B249-BB30-29759FDEC147}"/>
              </a:ext>
            </a:extLst>
          </p:cNvPr>
          <p:cNvSpPr txBox="1"/>
          <p:nvPr/>
        </p:nvSpPr>
        <p:spPr>
          <a:xfrm>
            <a:off x="813500" y="4268814"/>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NGA</a:t>
            </a:r>
          </a:p>
        </p:txBody>
      </p:sp>
      <p:sp>
        <p:nvSpPr>
          <p:cNvPr id="36" name="TextBox 35">
            <a:extLst>
              <a:ext uri="{FF2B5EF4-FFF2-40B4-BE49-F238E27FC236}">
                <a16:creationId xmlns:a16="http://schemas.microsoft.com/office/drawing/2014/main" id="{EB94C1FC-7B10-0E4C-A431-F4BD74923ACD}"/>
              </a:ext>
            </a:extLst>
          </p:cNvPr>
          <p:cNvSpPr txBox="1"/>
          <p:nvPr/>
        </p:nvSpPr>
        <p:spPr>
          <a:xfrm>
            <a:off x="7575640" y="4268814"/>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USA</a:t>
            </a:r>
          </a:p>
        </p:txBody>
      </p:sp>
      <p:sp>
        <p:nvSpPr>
          <p:cNvPr id="37" name="TextBox 36">
            <a:extLst>
              <a:ext uri="{FF2B5EF4-FFF2-40B4-BE49-F238E27FC236}">
                <a16:creationId xmlns:a16="http://schemas.microsoft.com/office/drawing/2014/main" id="{E5C8B6F0-7148-9944-93F8-0D65604E6E9E}"/>
              </a:ext>
            </a:extLst>
          </p:cNvPr>
          <p:cNvSpPr txBox="1"/>
          <p:nvPr/>
        </p:nvSpPr>
        <p:spPr>
          <a:xfrm>
            <a:off x="5885701" y="4268814"/>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GBR</a:t>
            </a:r>
          </a:p>
        </p:txBody>
      </p:sp>
      <p:sp>
        <p:nvSpPr>
          <p:cNvPr id="38" name="TextBox 37">
            <a:extLst>
              <a:ext uri="{FF2B5EF4-FFF2-40B4-BE49-F238E27FC236}">
                <a16:creationId xmlns:a16="http://schemas.microsoft.com/office/drawing/2014/main" id="{8184FF64-7288-A14B-BE41-D5EA81AD86F5}"/>
              </a:ext>
            </a:extLst>
          </p:cNvPr>
          <p:cNvSpPr txBox="1"/>
          <p:nvPr/>
        </p:nvSpPr>
        <p:spPr>
          <a:xfrm>
            <a:off x="4195762" y="4268814"/>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TWN</a:t>
            </a:r>
          </a:p>
        </p:txBody>
      </p:sp>
      <p:sp>
        <p:nvSpPr>
          <p:cNvPr id="39" name="TextBox 38">
            <a:extLst>
              <a:ext uri="{FF2B5EF4-FFF2-40B4-BE49-F238E27FC236}">
                <a16:creationId xmlns:a16="http://schemas.microsoft.com/office/drawing/2014/main" id="{74561E35-8EFD-1F46-B814-5082078C44B3}"/>
              </a:ext>
            </a:extLst>
          </p:cNvPr>
          <p:cNvSpPr txBox="1"/>
          <p:nvPr/>
        </p:nvSpPr>
        <p:spPr>
          <a:xfrm>
            <a:off x="2505823" y="4268814"/>
            <a:ext cx="774701" cy="369332"/>
          </a:xfrm>
          <a:prstGeom prst="rect">
            <a:avLst/>
          </a:prstGeom>
          <a:noFill/>
        </p:spPr>
        <p:txBody>
          <a:bodyPr wrap="square" rtlCol="0">
            <a:spAutoFit/>
          </a:bodyPr>
          <a:lstStyle/>
          <a:p>
            <a:pPr algn="ctr" rtl="0">
              <a:spcBef>
                <a:spcPts val="3600"/>
              </a:spcBef>
            </a:pPr>
            <a:r>
              <a:rPr lang="pt-br" b="0" i="0" u="none" baseline="0">
                <a:solidFill>
                  <a:schemeClr val="accen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ZAF</a:t>
            </a:r>
          </a:p>
        </p:txBody>
      </p:sp>
      <p:pic>
        <p:nvPicPr>
          <p:cNvPr id="40" name="Picture 39">
            <a:extLst>
              <a:ext uri="{FF2B5EF4-FFF2-40B4-BE49-F238E27FC236}">
                <a16:creationId xmlns:a16="http://schemas.microsoft.com/office/drawing/2014/main" id="{432F6F76-7834-284F-8C48-3F0ED0A31C27}"/>
              </a:ext>
            </a:extLst>
          </p:cNvPr>
          <p:cNvPicPr>
            <a:picLocks noChangeAspect="1"/>
          </p:cNvPicPr>
          <p:nvPr/>
        </p:nvPicPr>
        <p:blipFill>
          <a:blip r:embed="rId15"/>
          <a:srcRect/>
          <a:stretch/>
        </p:blipFill>
        <p:spPr>
          <a:xfrm>
            <a:off x="2401041" y="3588848"/>
            <a:ext cx="1011555" cy="668655"/>
          </a:xfrm>
          <a:prstGeom prst="rect">
            <a:avLst/>
          </a:prstGeom>
          <a:effectLst>
            <a:outerShdw blurRad="215900" dist="63500" dir="2700000" algn="tl" rotWithShape="0">
              <a:prstClr val="black">
                <a:alpha val="40000"/>
              </a:prstClr>
            </a:outerShdw>
          </a:effectLst>
        </p:spPr>
      </p:pic>
      <p:pic>
        <p:nvPicPr>
          <p:cNvPr id="41" name="Picture 40">
            <a:extLst>
              <a:ext uri="{FF2B5EF4-FFF2-40B4-BE49-F238E27FC236}">
                <a16:creationId xmlns:a16="http://schemas.microsoft.com/office/drawing/2014/main" id="{C0A0F154-C8C4-F644-AFED-5088817359FF}"/>
              </a:ext>
            </a:extLst>
          </p:cNvPr>
          <p:cNvPicPr>
            <a:picLocks noChangeAspect="1"/>
          </p:cNvPicPr>
          <p:nvPr/>
        </p:nvPicPr>
        <p:blipFill>
          <a:blip r:embed="rId16"/>
          <a:srcRect/>
          <a:stretch/>
        </p:blipFill>
        <p:spPr>
          <a:xfrm>
            <a:off x="4084003" y="3588848"/>
            <a:ext cx="1002982" cy="668655"/>
          </a:xfrm>
          <a:prstGeom prst="rect">
            <a:avLst/>
          </a:prstGeom>
          <a:effectLst>
            <a:outerShdw blurRad="215900" dist="63500" dir="2700000" algn="tl" rotWithShape="0">
              <a:prstClr val="black">
                <a:alpha val="40000"/>
              </a:prstClr>
            </a:outerShdw>
          </a:effectLst>
        </p:spPr>
      </p:pic>
      <p:pic>
        <p:nvPicPr>
          <p:cNvPr id="42" name="Picture 41">
            <a:extLst>
              <a:ext uri="{FF2B5EF4-FFF2-40B4-BE49-F238E27FC236}">
                <a16:creationId xmlns:a16="http://schemas.microsoft.com/office/drawing/2014/main" id="{D9541933-1ABA-8942-B81F-E071B6EC05C3}"/>
              </a:ext>
            </a:extLst>
          </p:cNvPr>
          <p:cNvPicPr>
            <a:picLocks noChangeAspect="1"/>
          </p:cNvPicPr>
          <p:nvPr/>
        </p:nvPicPr>
        <p:blipFill>
          <a:blip r:embed="rId17"/>
          <a:srcRect/>
          <a:stretch/>
        </p:blipFill>
        <p:spPr>
          <a:xfrm>
            <a:off x="5784683" y="3588848"/>
            <a:ext cx="986266" cy="668655"/>
          </a:xfrm>
          <a:prstGeom prst="rect">
            <a:avLst/>
          </a:prstGeom>
          <a:effectLst>
            <a:outerShdw blurRad="215900" dist="63500" dir="2700000" algn="tl" rotWithShape="0">
              <a:prstClr val="black">
                <a:alpha val="40000"/>
              </a:prstClr>
            </a:outerShdw>
          </a:effectLst>
        </p:spPr>
      </p:pic>
      <p:pic>
        <p:nvPicPr>
          <p:cNvPr id="43" name="Picture 42">
            <a:extLst>
              <a:ext uri="{FF2B5EF4-FFF2-40B4-BE49-F238E27FC236}">
                <a16:creationId xmlns:a16="http://schemas.microsoft.com/office/drawing/2014/main" id="{7A1E5A52-B31F-434F-A7B1-CECE8D282588}"/>
              </a:ext>
            </a:extLst>
          </p:cNvPr>
          <p:cNvPicPr>
            <a:picLocks noChangeAspect="1"/>
          </p:cNvPicPr>
          <p:nvPr/>
        </p:nvPicPr>
        <p:blipFill>
          <a:blip r:embed="rId18"/>
          <a:srcRect/>
          <a:stretch/>
        </p:blipFill>
        <p:spPr>
          <a:xfrm>
            <a:off x="7334917" y="3588848"/>
            <a:ext cx="1222229" cy="643277"/>
          </a:xfrm>
          <a:prstGeom prst="rect">
            <a:avLst/>
          </a:prstGeom>
          <a:effectLst>
            <a:outerShdw blurRad="215900" dist="635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9663834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93BAD115-7CE5-62CB-4C15-144E548E5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9" name="TextBox 8">
            <a:extLst>
              <a:ext uri="{FF2B5EF4-FFF2-40B4-BE49-F238E27FC236}">
                <a16:creationId xmlns:a16="http://schemas.microsoft.com/office/drawing/2014/main" id="{3FD3604B-9ACD-2FAE-C16E-F89490264BBB}"/>
              </a:ext>
            </a:extLst>
          </p:cNvPr>
          <p:cNvSpPr txBox="1"/>
          <p:nvPr/>
        </p:nvSpPr>
        <p:spPr>
          <a:xfrm>
            <a:off x="5555839" y="568109"/>
            <a:ext cx="2793534" cy="461665"/>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Causes</a:t>
            </a:r>
          </a:p>
        </p:txBody>
      </p:sp>
      <p:sp>
        <p:nvSpPr>
          <p:cNvPr id="10" name="TextBox 9">
            <a:extLst>
              <a:ext uri="{FF2B5EF4-FFF2-40B4-BE49-F238E27FC236}">
                <a16:creationId xmlns:a16="http://schemas.microsoft.com/office/drawing/2014/main" id="{58B7A916-6E37-61D0-B983-14F3095C7D13}"/>
              </a:ext>
            </a:extLst>
          </p:cNvPr>
          <p:cNvSpPr txBox="1"/>
          <p:nvPr/>
        </p:nvSpPr>
        <p:spPr>
          <a:xfrm>
            <a:off x="5555839" y="3746488"/>
            <a:ext cx="2793534" cy="461665"/>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Programs</a:t>
            </a:r>
          </a:p>
        </p:txBody>
      </p:sp>
      <p:sp>
        <p:nvSpPr>
          <p:cNvPr id="11" name="TextBox 10">
            <a:extLst>
              <a:ext uri="{FF2B5EF4-FFF2-40B4-BE49-F238E27FC236}">
                <a16:creationId xmlns:a16="http://schemas.microsoft.com/office/drawing/2014/main" id="{C600362B-AD42-5E0D-0190-4584985D22AF}"/>
              </a:ext>
            </a:extLst>
          </p:cNvPr>
          <p:cNvSpPr txBox="1"/>
          <p:nvPr/>
        </p:nvSpPr>
        <p:spPr>
          <a:xfrm>
            <a:off x="696371" y="750680"/>
            <a:ext cx="2793534" cy="461665"/>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Purposes</a:t>
            </a:r>
          </a:p>
        </p:txBody>
      </p:sp>
      <p:sp>
        <p:nvSpPr>
          <p:cNvPr id="12" name="TextBox 11">
            <a:extLst>
              <a:ext uri="{FF2B5EF4-FFF2-40B4-BE49-F238E27FC236}">
                <a16:creationId xmlns:a16="http://schemas.microsoft.com/office/drawing/2014/main" id="{A1F267C0-DB0C-CF5C-D878-7C5DD89AA22B}"/>
              </a:ext>
            </a:extLst>
          </p:cNvPr>
          <p:cNvSpPr txBox="1"/>
          <p:nvPr/>
        </p:nvSpPr>
        <p:spPr>
          <a:xfrm>
            <a:off x="696371" y="3792654"/>
            <a:ext cx="2793534" cy="830997"/>
          </a:xfrm>
          <a:prstGeom prst="rect">
            <a:avLst/>
          </a:prstGeom>
          <a:noFill/>
        </p:spPr>
        <p:txBody>
          <a:bodyPr wrap="square" rtlCol="0">
            <a:spAutoFit/>
          </a:bodyPr>
          <a:lstStyle/>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Established</a:t>
            </a:r>
          </a:p>
          <a:p>
            <a:pPr algn="ct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eputation</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99624886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BA00B42F-BE48-6EAB-51FA-32E474984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34475" cy="5143500"/>
          </a:xfrm>
          <a:prstGeom prst="rect">
            <a:avLst/>
          </a:prstGeom>
        </p:spPr>
      </p:pic>
    </p:spTree>
    <p:custDataLst>
      <p:tags r:id="rId1"/>
    </p:custDataLst>
    <p:extLst>
      <p:ext uri="{BB962C8B-B14F-4D97-AF65-F5344CB8AC3E}">
        <p14:creationId xmlns:p14="http://schemas.microsoft.com/office/powerpoint/2010/main" val="336097913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835E1A80-864F-2F67-CF15-84F018CBC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 y="0"/>
            <a:ext cx="9134475" cy="5143500"/>
          </a:xfrm>
          <a:prstGeom prst="rect">
            <a:avLst/>
          </a:prstGeom>
        </p:spPr>
      </p:pic>
      <p:sp>
        <p:nvSpPr>
          <p:cNvPr id="7" name="Subtitle 2">
            <a:extLst>
              <a:ext uri="{FF2B5EF4-FFF2-40B4-BE49-F238E27FC236}">
                <a16:creationId xmlns:a16="http://schemas.microsoft.com/office/drawing/2014/main" id="{41E91073-A591-9E4D-A3D1-806CAEA0421A}"/>
              </a:ext>
            </a:extLst>
          </p:cNvPr>
          <p:cNvSpPr txBox="1">
            <a:spLocks/>
          </p:cNvSpPr>
          <p:nvPr/>
        </p:nvSpPr>
        <p:spPr>
          <a:xfrm>
            <a:off x="539786" y="1233255"/>
            <a:ext cx="8941526" cy="1227286"/>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8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ONLY 35%</a:t>
            </a:r>
          </a:p>
        </p:txBody>
      </p:sp>
      <p:sp>
        <p:nvSpPr>
          <p:cNvPr id="8" name="Subtitle 2">
            <a:extLst>
              <a:ext uri="{FF2B5EF4-FFF2-40B4-BE49-F238E27FC236}">
                <a16:creationId xmlns:a16="http://schemas.microsoft.com/office/drawing/2014/main" id="{07C48594-9D8D-B349-9A5E-F5BE0D0AF525}"/>
              </a:ext>
            </a:extLst>
          </p:cNvPr>
          <p:cNvSpPr txBox="1">
            <a:spLocks/>
          </p:cNvSpPr>
          <p:nvPr/>
        </p:nvSpPr>
        <p:spPr>
          <a:xfrm>
            <a:off x="596348" y="2247324"/>
            <a:ext cx="7787256" cy="1634824"/>
          </a:xfrm>
          <a:prstGeom prst="rect">
            <a:avLst/>
          </a:prstGeom>
          <a:effectLst>
            <a:glow rad="12700">
              <a:schemeClr val="tx1"/>
            </a:glow>
          </a:effectLst>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Rotary </a:t>
            </a:r>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is</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an</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a:t>
            </a:r>
            <a:b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organization</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for </a:t>
            </a:r>
            <a:b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br>
            <a:r>
              <a:rPr lang="pt-br" sz="4000" b="1" u="none" baseline="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people</a:t>
            </a:r>
            <a:r>
              <a:rPr lang="pt-br" sz="4000" b="1" u="none"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 like me.</a:t>
            </a:r>
          </a:p>
        </p:txBody>
      </p:sp>
    </p:spTree>
    <p:custDataLst>
      <p:tags r:id="rId1"/>
    </p:custDataLst>
    <p:extLst>
      <p:ext uri="{BB962C8B-B14F-4D97-AF65-F5344CB8AC3E}">
        <p14:creationId xmlns:p14="http://schemas.microsoft.com/office/powerpoint/2010/main" val="343477385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rgbClr val="000000"/>
      </a:dk1>
      <a:lt1>
        <a:srgbClr val="FFFFFF"/>
      </a:lt1>
      <a:dk2>
        <a:srgbClr val="687D90"/>
      </a:dk2>
      <a:lt2>
        <a:srgbClr val="A7ACA2"/>
      </a:lt2>
      <a:accent1>
        <a:srgbClr val="0050A2"/>
      </a:accent1>
      <a:accent2>
        <a:srgbClr val="019FCB"/>
      </a:accent2>
      <a:accent3>
        <a:srgbClr val="0C3C7C"/>
      </a:accent3>
      <a:accent4>
        <a:srgbClr val="F7A81B"/>
      </a:accent4>
      <a:accent5>
        <a:srgbClr val="FFFFFF"/>
      </a:accent5>
      <a:accent6>
        <a:srgbClr val="00000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Props1.xml><?xml version="1.0" encoding="utf-8"?>
<ds:datastoreItem xmlns:ds="http://schemas.openxmlformats.org/officeDocument/2006/customXml" ds:itemID="{C3EA00DA-E618-4A26-8DE6-AC2729D85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492003-B1AE-43E1-9B68-721CBCD0A844}">
  <ds:schemaRefs>
    <ds:schemaRef ds:uri="http://schemas.microsoft.com/sharepoint/v3/contenttype/forms"/>
  </ds:schemaRefs>
</ds:datastoreItem>
</file>

<file path=customXml/itemProps3.xml><?xml version="1.0" encoding="utf-8"?>
<ds:datastoreItem xmlns:ds="http://schemas.openxmlformats.org/officeDocument/2006/customXml" ds:itemID="{A61C10AF-2D82-4799-9EDB-76938504AA83}">
  <ds:schemaRefs>
    <ds:schemaRef ds:uri="http://purl.org/dc/elements/1.1/"/>
    <ds:schemaRef ds:uri="http://schemas.microsoft.com/office/2006/metadata/properties"/>
    <ds:schemaRef ds:uri="84eb095e-7d0d-4f94-af97-00eefb64e9ff"/>
    <ds:schemaRef ds:uri="1d174049-bead-4b4e-9777-61589673daf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069370df-1b75-469d-a9d4-424b0b9f5a67"/>
    <ds:schemaRef ds:uri="710d263c-44d6-4b3f-885c-e31229c24d0d"/>
  </ds:schemaRefs>
</ds:datastoreItem>
</file>

<file path=docProps/app.xml><?xml version="1.0" encoding="utf-8"?>
<Properties xmlns="http://schemas.openxmlformats.org/officeDocument/2006/extended-properties" xmlns:vt="http://schemas.openxmlformats.org/officeDocument/2006/docPropsVTypes">
  <Template>Office Theme</Template>
  <TotalTime>6849</TotalTime>
  <Words>2676</Words>
  <Application>Microsoft Office PowerPoint</Application>
  <PresentationFormat>On-screen Show (16:9)</PresentationFormat>
  <Paragraphs>156</Paragraphs>
  <Slides>56</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Corbel</vt:lpstr>
      <vt:lpstr>Open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Arnie Fishman</dc:creator>
  <cp:lastModifiedBy>Kelly Doherty</cp:lastModifiedBy>
  <cp:revision>270</cp:revision>
  <cp:lastPrinted>2019-08-12T17:12:56Z</cp:lastPrinted>
  <dcterms:created xsi:type="dcterms:W3CDTF">2019-04-26T18:51:44Z</dcterms:created>
  <dcterms:modified xsi:type="dcterms:W3CDTF">2022-08-08T14:08:09Z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MediaServiceImageTags">
    <vt:lpwstr/>
  </property>
  <property fmtid="{D5CDD505-2E9C-101B-9397-08002B2CF9AE}" pid="4" name="ArticulateGUID">
    <vt:lpwstr>129F9D54-5097-4024-87C0-3F31A0843305</vt:lpwstr>
  </property>
  <property fmtid="{D5CDD505-2E9C-101B-9397-08002B2CF9AE}" pid="5" name="ArticulatePath">
    <vt:lpwstr>ActionPlan-presentation-EN22</vt:lpwstr>
  </property>
</Properties>
</file>