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4"/>
  </p:notesMasterIdLst>
  <p:sldIdLst>
    <p:sldId id="266" r:id="rId6"/>
    <p:sldId id="284" r:id="rId7"/>
    <p:sldId id="257" r:id="rId8"/>
    <p:sldId id="292" r:id="rId9"/>
    <p:sldId id="285" r:id="rId10"/>
    <p:sldId id="279" r:id="rId11"/>
    <p:sldId id="276" r:id="rId12"/>
    <p:sldId id="275" r:id="rId13"/>
    <p:sldId id="293" r:id="rId14"/>
    <p:sldId id="295" r:id="rId15"/>
    <p:sldId id="282" r:id="rId16"/>
    <p:sldId id="286" r:id="rId17"/>
    <p:sldId id="288" r:id="rId18"/>
    <p:sldId id="297" r:id="rId19"/>
    <p:sldId id="294" r:id="rId20"/>
    <p:sldId id="271" r:id="rId21"/>
    <p:sldId id="280"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7E062B-913A-D393-A3A7-A38F2EB537D8}" name="Sarah O'Brien" initials="SO" userId="S::sarah.obrien@rotary.org::6b6ccdc9-0bb6-41fd-a1d4-7d7eaa24f66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AFE2E3"/>
    <a:srgbClr val="FF8F1C"/>
    <a:srgbClr val="00ADBB"/>
    <a:srgbClr val="FFD100"/>
    <a:srgbClr val="006271"/>
    <a:srgbClr val="5FD0DF"/>
    <a:srgbClr val="E04403"/>
    <a:srgbClr val="AFDFE1"/>
    <a:srgbClr val="FED102"/>
    <a:srgbClr val="0061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DB4000-7AD3-484D-AEB2-2AA5724E1571}" v="1" dt="2024-04-12T13:06:39.0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196" autoAdjust="0"/>
  </p:normalViewPr>
  <p:slideViewPr>
    <p:cSldViewPr snapToGrid="0" showGuides="1">
      <p:cViewPr varScale="1">
        <p:scale>
          <a:sx n="66" d="100"/>
          <a:sy n="66" d="100"/>
        </p:scale>
        <p:origin x="21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O'Brien" userId="6b6ccdc9-0bb6-41fd-a1d4-7d7eaa24f665" providerId="ADAL" clId="{25DB4000-7AD3-484D-AEB2-2AA5724E1571}"/>
    <pc:docChg chg="undo custSel modSld">
      <pc:chgData name="Sarah O'Brien" userId="6b6ccdc9-0bb6-41fd-a1d4-7d7eaa24f665" providerId="ADAL" clId="{25DB4000-7AD3-484D-AEB2-2AA5724E1571}" dt="2024-04-12T13:06:48.433" v="12" actId="20577"/>
      <pc:docMkLst>
        <pc:docMk/>
      </pc:docMkLst>
      <pc:sldChg chg="modNotesTx">
        <pc:chgData name="Sarah O'Brien" userId="6b6ccdc9-0bb6-41fd-a1d4-7d7eaa24f665" providerId="ADAL" clId="{25DB4000-7AD3-484D-AEB2-2AA5724E1571}" dt="2024-04-11T21:09:25.282" v="0"/>
        <pc:sldMkLst>
          <pc:docMk/>
          <pc:sldMk cId="3357627981" sldId="266"/>
        </pc:sldMkLst>
      </pc:sldChg>
      <pc:sldChg chg="modNotesTx">
        <pc:chgData name="Sarah O'Brien" userId="6b6ccdc9-0bb6-41fd-a1d4-7d7eaa24f665" providerId="ADAL" clId="{25DB4000-7AD3-484D-AEB2-2AA5724E1571}" dt="2024-04-12T13:06:48.433" v="12" actId="20577"/>
        <pc:sldMkLst>
          <pc:docMk/>
          <pc:sldMk cId="97178056" sldId="27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998197-5A59-4482-8358-E76D6E8688B6}"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123A91BA-6C14-4852-B86D-37D2C2AB6063}">
      <dgm:prSet phldrT="[Text]" custT="1"/>
      <dgm:spPr/>
      <dgm:t>
        <a:bodyPr/>
        <a:lstStyle/>
        <a:p>
          <a:r>
            <a:rPr lang="en-US" sz="2800" b="0">
              <a:latin typeface="Open Sans Light" panose="020B0306030504020204" pitchFamily="34" charset="0"/>
              <a:ea typeface="Open Sans Light" panose="020B0306030504020204" pitchFamily="34" charset="0"/>
              <a:cs typeface="Open Sans Light" panose="020B0306030504020204" pitchFamily="34" charset="0"/>
            </a:rPr>
            <a:t>Community</a:t>
          </a:r>
          <a:r>
            <a:rPr lang="en-US" sz="2800" b="1">
              <a:latin typeface="Open Sans Light" panose="020B0306030504020204" pitchFamily="34" charset="0"/>
              <a:ea typeface="Open Sans Light" panose="020B0306030504020204" pitchFamily="34" charset="0"/>
              <a:cs typeface="Open Sans Light" panose="020B0306030504020204" pitchFamily="34" charset="0"/>
            </a:rPr>
            <a:t> </a:t>
          </a:r>
          <a:r>
            <a:rPr lang="en-US" sz="2800" b="0">
              <a:latin typeface="Open Sans Light" panose="020B0306030504020204" pitchFamily="34" charset="0"/>
              <a:ea typeface="Open Sans Light" panose="020B0306030504020204" pitchFamily="34" charset="0"/>
              <a:cs typeface="Open Sans Light" panose="020B0306030504020204" pitchFamily="34" charset="0"/>
            </a:rPr>
            <a:t>assessment</a:t>
          </a:r>
        </a:p>
      </dgm:t>
    </dgm:pt>
    <dgm:pt modelId="{C55D649F-A062-4F85-90A3-9EB562B62EB5}" type="parTrans" cxnId="{E25BDAEE-EA7A-4B61-928B-01D782469C27}">
      <dgm:prSet/>
      <dgm:spPr/>
      <dgm:t>
        <a:bodyPr/>
        <a:lstStyle/>
        <a:p>
          <a:endParaRPr lang="en-US">
            <a:latin typeface="Open Sans Light" panose="020B0306030504020204" pitchFamily="34" charset="0"/>
            <a:ea typeface="Open Sans Light" panose="020B0306030504020204" pitchFamily="34" charset="0"/>
            <a:cs typeface="Open Sans Light" panose="020B0306030504020204" pitchFamily="34" charset="0"/>
          </a:endParaRPr>
        </a:p>
      </dgm:t>
    </dgm:pt>
    <dgm:pt modelId="{5BEB3CC6-B12F-4095-B1E4-48118696DE8C}" type="sibTrans" cxnId="{E25BDAEE-EA7A-4B61-928B-01D782469C27}">
      <dgm:prSet/>
      <dgm:spPr/>
      <dgm:t>
        <a:bodyPr/>
        <a:lstStyle/>
        <a:p>
          <a:endParaRPr lang="en-US">
            <a:latin typeface="Open Sans Light" panose="020B0306030504020204" pitchFamily="34" charset="0"/>
            <a:ea typeface="Open Sans Light" panose="020B0306030504020204" pitchFamily="34" charset="0"/>
            <a:cs typeface="Open Sans Light" panose="020B0306030504020204" pitchFamily="34" charset="0"/>
          </a:endParaRPr>
        </a:p>
      </dgm:t>
    </dgm:pt>
    <dgm:pt modelId="{F8082C53-4341-43CA-8FDE-30558E044A53}">
      <dgm:prSet phldrT="[Text]" custT="1"/>
      <dgm:spPr/>
      <dgm:t>
        <a:bodyPr/>
        <a:lstStyle/>
        <a:p>
          <a:r>
            <a:rPr lang="en-US" sz="2800" b="0">
              <a:latin typeface="Open Sans Light" panose="020B0306030504020204" pitchFamily="34" charset="0"/>
              <a:ea typeface="Open Sans Light" panose="020B0306030504020204" pitchFamily="34" charset="0"/>
              <a:cs typeface="Open Sans Light" panose="020B0306030504020204" pitchFamily="34" charset="0"/>
            </a:rPr>
            <a:t>Project planning</a:t>
          </a:r>
        </a:p>
      </dgm:t>
    </dgm:pt>
    <dgm:pt modelId="{A8CD2D50-F6E4-42E5-A997-FF0E9653769C}" type="parTrans" cxnId="{FC1ADC4A-E60C-49DA-9B12-C2317C1AE011}">
      <dgm:prSet/>
      <dgm:spPr/>
      <dgm:t>
        <a:bodyPr/>
        <a:lstStyle/>
        <a:p>
          <a:endParaRPr lang="en-US">
            <a:latin typeface="Open Sans Light" panose="020B0306030504020204" pitchFamily="34" charset="0"/>
            <a:ea typeface="Open Sans Light" panose="020B0306030504020204" pitchFamily="34" charset="0"/>
            <a:cs typeface="Open Sans Light" panose="020B0306030504020204" pitchFamily="34" charset="0"/>
          </a:endParaRPr>
        </a:p>
      </dgm:t>
    </dgm:pt>
    <dgm:pt modelId="{989376A6-935A-4333-8F87-743794B84527}" type="sibTrans" cxnId="{FC1ADC4A-E60C-49DA-9B12-C2317C1AE011}">
      <dgm:prSet/>
      <dgm:spPr/>
      <dgm:t>
        <a:bodyPr/>
        <a:lstStyle/>
        <a:p>
          <a:endParaRPr lang="en-US">
            <a:latin typeface="Open Sans Light" panose="020B0306030504020204" pitchFamily="34" charset="0"/>
            <a:ea typeface="Open Sans Light" panose="020B0306030504020204" pitchFamily="34" charset="0"/>
            <a:cs typeface="Open Sans Light" panose="020B0306030504020204" pitchFamily="34" charset="0"/>
          </a:endParaRPr>
        </a:p>
      </dgm:t>
    </dgm:pt>
    <dgm:pt modelId="{9748AAD9-0C20-424A-99FA-0C84C7A2861B}">
      <dgm:prSet phldrT="[Text]" custT="1"/>
      <dgm:spPr/>
      <dgm:t>
        <a:bodyPr/>
        <a:lstStyle/>
        <a:p>
          <a:r>
            <a:rPr lang="en-US" sz="2800" b="0">
              <a:latin typeface="Open Sans Light" panose="020B0306030504020204" pitchFamily="34" charset="0"/>
              <a:ea typeface="Open Sans Light" panose="020B0306030504020204" pitchFamily="34" charset="0"/>
              <a:cs typeface="Open Sans Light" panose="020B0306030504020204" pitchFamily="34" charset="0"/>
            </a:rPr>
            <a:t>Implementation and monitoring</a:t>
          </a:r>
        </a:p>
      </dgm:t>
    </dgm:pt>
    <dgm:pt modelId="{70DC0738-BC0F-44F3-8EDA-56F7135B6EFB}" type="parTrans" cxnId="{ACD5C093-A891-4F8F-B6B6-C8740271A82A}">
      <dgm:prSet/>
      <dgm:spPr/>
      <dgm:t>
        <a:bodyPr/>
        <a:lstStyle/>
        <a:p>
          <a:endParaRPr lang="en-US">
            <a:latin typeface="Open Sans Light" panose="020B0306030504020204" pitchFamily="34" charset="0"/>
            <a:ea typeface="Open Sans Light" panose="020B0306030504020204" pitchFamily="34" charset="0"/>
            <a:cs typeface="Open Sans Light" panose="020B0306030504020204" pitchFamily="34" charset="0"/>
          </a:endParaRPr>
        </a:p>
      </dgm:t>
    </dgm:pt>
    <dgm:pt modelId="{5181F838-2DAC-4F86-8FA8-A70A18F684B8}" type="sibTrans" cxnId="{ACD5C093-A891-4F8F-B6B6-C8740271A82A}">
      <dgm:prSet/>
      <dgm:spPr/>
      <dgm:t>
        <a:bodyPr/>
        <a:lstStyle/>
        <a:p>
          <a:endParaRPr lang="en-US">
            <a:latin typeface="Open Sans Light" panose="020B0306030504020204" pitchFamily="34" charset="0"/>
            <a:ea typeface="Open Sans Light" panose="020B0306030504020204" pitchFamily="34" charset="0"/>
            <a:cs typeface="Open Sans Light" panose="020B0306030504020204" pitchFamily="34" charset="0"/>
          </a:endParaRPr>
        </a:p>
      </dgm:t>
    </dgm:pt>
    <dgm:pt modelId="{4A651F18-86E1-4890-B9BF-5A0ED0D50B4A}">
      <dgm:prSet phldrT="[Text]" custT="1"/>
      <dgm:spPr/>
      <dgm:t>
        <a:bodyPr/>
        <a:lstStyle/>
        <a:p>
          <a:pPr>
            <a:lnSpc>
              <a:spcPct val="100000"/>
            </a:lnSpc>
            <a:spcAft>
              <a:spcPts val="0"/>
            </a:spcAft>
          </a:pPr>
          <a:r>
            <a:rPr lang="en-US" sz="2800" b="0">
              <a:latin typeface="Open Sans Light" panose="020B0306030504020204" pitchFamily="34" charset="0"/>
              <a:ea typeface="Open Sans Light" panose="020B0306030504020204" pitchFamily="34" charset="0"/>
              <a:cs typeface="Open Sans Light" panose="020B0306030504020204" pitchFamily="34" charset="0"/>
            </a:rPr>
            <a:t>Evaluation, learning, and </a:t>
          </a:r>
        </a:p>
        <a:p>
          <a:pPr>
            <a:lnSpc>
              <a:spcPct val="100000"/>
            </a:lnSpc>
            <a:spcAft>
              <a:spcPts val="0"/>
            </a:spcAft>
          </a:pPr>
          <a:r>
            <a:rPr lang="en-US" sz="2800" b="0">
              <a:latin typeface="Open Sans Light" panose="020B0306030504020204" pitchFamily="34" charset="0"/>
              <a:ea typeface="Open Sans Light" panose="020B0306030504020204" pitchFamily="34" charset="0"/>
              <a:cs typeface="Open Sans Light" panose="020B0306030504020204" pitchFamily="34" charset="0"/>
            </a:rPr>
            <a:t>possibly scaling</a:t>
          </a:r>
        </a:p>
      </dgm:t>
    </dgm:pt>
    <dgm:pt modelId="{83FF64D2-1E3D-4E27-A2CE-8609B66C407A}" type="parTrans" cxnId="{98FF3B64-3358-4AF0-AB5D-DB71952B4618}">
      <dgm:prSet/>
      <dgm:spPr/>
      <dgm:t>
        <a:bodyPr/>
        <a:lstStyle/>
        <a:p>
          <a:endParaRPr lang="en-US">
            <a:latin typeface="Open Sans Light" panose="020B0306030504020204" pitchFamily="34" charset="0"/>
            <a:ea typeface="Open Sans Light" panose="020B0306030504020204" pitchFamily="34" charset="0"/>
            <a:cs typeface="Open Sans Light" panose="020B0306030504020204" pitchFamily="34" charset="0"/>
          </a:endParaRPr>
        </a:p>
      </dgm:t>
    </dgm:pt>
    <dgm:pt modelId="{D9ED2BC6-3844-4055-B5F3-E06DE918CBED}" type="sibTrans" cxnId="{98FF3B64-3358-4AF0-AB5D-DB71952B4618}">
      <dgm:prSet/>
      <dgm:spPr/>
      <dgm:t>
        <a:bodyPr/>
        <a:lstStyle/>
        <a:p>
          <a:endParaRPr lang="en-US">
            <a:latin typeface="Open Sans Light" panose="020B0306030504020204" pitchFamily="34" charset="0"/>
            <a:ea typeface="Open Sans Light" panose="020B0306030504020204" pitchFamily="34" charset="0"/>
            <a:cs typeface="Open Sans Light" panose="020B0306030504020204" pitchFamily="34" charset="0"/>
          </a:endParaRPr>
        </a:p>
      </dgm:t>
    </dgm:pt>
    <dgm:pt modelId="{A9316F25-3DC7-442B-A218-93E9CD18B0E3}" type="pres">
      <dgm:prSet presAssocID="{D6998197-5A59-4482-8358-E76D6E8688B6}" presName="Name0" presStyleCnt="0">
        <dgm:presLayoutVars>
          <dgm:chMax val="7"/>
          <dgm:chPref val="7"/>
          <dgm:dir/>
          <dgm:animLvl val="lvl"/>
        </dgm:presLayoutVars>
      </dgm:prSet>
      <dgm:spPr/>
    </dgm:pt>
    <dgm:pt modelId="{189F4F86-B10A-4735-92AB-F63098D182D2}" type="pres">
      <dgm:prSet presAssocID="{123A91BA-6C14-4852-B86D-37D2C2AB6063}" presName="Accent1" presStyleCnt="0"/>
      <dgm:spPr/>
    </dgm:pt>
    <dgm:pt modelId="{91C6FA6D-0AB3-4835-8B04-E4BAD87B39DF}" type="pres">
      <dgm:prSet presAssocID="{123A91BA-6C14-4852-B86D-37D2C2AB6063}" presName="Accent" presStyleLbl="node1" presStyleIdx="0" presStyleCnt="4" custScaleX="226544"/>
      <dgm:spPr>
        <a:solidFill>
          <a:srgbClr val="006171"/>
        </a:solidFill>
      </dgm:spPr>
    </dgm:pt>
    <dgm:pt modelId="{2A0BFBC0-B513-4049-9257-64C75018A272}" type="pres">
      <dgm:prSet presAssocID="{123A91BA-6C14-4852-B86D-37D2C2AB6063}" presName="Parent1" presStyleLbl="revTx" presStyleIdx="0" presStyleCnt="4" custScaleX="351196">
        <dgm:presLayoutVars>
          <dgm:chMax val="1"/>
          <dgm:chPref val="1"/>
          <dgm:bulletEnabled val="1"/>
        </dgm:presLayoutVars>
      </dgm:prSet>
      <dgm:spPr/>
    </dgm:pt>
    <dgm:pt modelId="{E72DACCE-E5C6-45F3-AF15-7BC87169FBE2}" type="pres">
      <dgm:prSet presAssocID="{F8082C53-4341-43CA-8FDE-30558E044A53}" presName="Accent2" presStyleCnt="0"/>
      <dgm:spPr/>
    </dgm:pt>
    <dgm:pt modelId="{3EF239CF-AE61-44F4-88C7-677FDB602817}" type="pres">
      <dgm:prSet presAssocID="{F8082C53-4341-43CA-8FDE-30558E044A53}" presName="Accent" presStyleLbl="node1" presStyleIdx="1" presStyleCnt="4" custAng="152259" custScaleX="270178" custScaleY="78285" custLinFactNeighborX="-7221" custLinFactNeighborY="1019"/>
      <dgm:spPr>
        <a:solidFill>
          <a:srgbClr val="00ACBA"/>
        </a:solidFill>
      </dgm:spPr>
    </dgm:pt>
    <dgm:pt modelId="{AE819772-5957-4F97-9634-BAB4FEBC441C}" type="pres">
      <dgm:prSet presAssocID="{F8082C53-4341-43CA-8FDE-30558E044A53}" presName="Parent2" presStyleLbl="revTx" presStyleIdx="1" presStyleCnt="4" custScaleX="306069" custLinFactNeighborX="-45542" custLinFactNeighborY="-4951">
        <dgm:presLayoutVars>
          <dgm:chMax val="1"/>
          <dgm:chPref val="1"/>
          <dgm:bulletEnabled val="1"/>
        </dgm:presLayoutVars>
      </dgm:prSet>
      <dgm:spPr/>
    </dgm:pt>
    <dgm:pt modelId="{C27EC84F-BCB7-44C6-A7D3-3EA53217955D}" type="pres">
      <dgm:prSet presAssocID="{9748AAD9-0C20-424A-99FA-0C84C7A2861B}" presName="Accent3" presStyleCnt="0"/>
      <dgm:spPr/>
    </dgm:pt>
    <dgm:pt modelId="{84666E7C-5FD4-4228-A017-2E07CE209B29}" type="pres">
      <dgm:prSet presAssocID="{9748AAD9-0C20-424A-99FA-0C84C7A2861B}" presName="Accent" presStyleLbl="node1" presStyleIdx="2" presStyleCnt="4" custScaleX="202489" custScaleY="78469" custLinFactNeighborX="9057" custLinFactNeighborY="-2628"/>
      <dgm:spPr>
        <a:solidFill>
          <a:srgbClr val="AFDFE1"/>
        </a:solidFill>
      </dgm:spPr>
    </dgm:pt>
    <dgm:pt modelId="{DB1594B7-22B3-4002-A851-79D7A5167DD6}" type="pres">
      <dgm:prSet presAssocID="{9748AAD9-0C20-424A-99FA-0C84C7A2861B}" presName="Parent3" presStyleLbl="revTx" presStyleIdx="2" presStyleCnt="4" custScaleX="482968" custLinFactNeighborX="-83884" custLinFactNeighborY="1717">
        <dgm:presLayoutVars>
          <dgm:chMax val="1"/>
          <dgm:chPref val="1"/>
          <dgm:bulletEnabled val="1"/>
        </dgm:presLayoutVars>
      </dgm:prSet>
      <dgm:spPr/>
    </dgm:pt>
    <dgm:pt modelId="{F2DFF83D-3894-42F5-9860-76717B172E85}" type="pres">
      <dgm:prSet presAssocID="{4A651F18-86E1-4890-B9BF-5A0ED0D50B4A}" presName="Accent4" presStyleCnt="0"/>
      <dgm:spPr/>
    </dgm:pt>
    <dgm:pt modelId="{3417E471-BAF8-421D-BB9D-2050D9663A83}" type="pres">
      <dgm:prSet presAssocID="{4A651F18-86E1-4890-B9BF-5A0ED0D50B4A}" presName="Accent" presStyleLbl="node1" presStyleIdx="3" presStyleCnt="4" custScaleX="335678" custScaleY="92464" custLinFactNeighborX="-7341" custLinFactNeighborY="-644"/>
      <dgm:spPr>
        <a:solidFill>
          <a:schemeClr val="bg1"/>
        </a:solidFill>
      </dgm:spPr>
    </dgm:pt>
    <dgm:pt modelId="{06DC9AEB-04A5-4F5B-B7F6-45F5A6FA692F}" type="pres">
      <dgm:prSet presAssocID="{4A651F18-86E1-4890-B9BF-5A0ED0D50B4A}" presName="Parent4" presStyleLbl="revTx" presStyleIdx="3" presStyleCnt="4" custScaleX="472737" custLinFactNeighborX="-6564" custLinFactNeighborY="2352">
        <dgm:presLayoutVars>
          <dgm:chMax val="1"/>
          <dgm:chPref val="1"/>
          <dgm:bulletEnabled val="1"/>
        </dgm:presLayoutVars>
      </dgm:prSet>
      <dgm:spPr/>
    </dgm:pt>
  </dgm:ptLst>
  <dgm:cxnLst>
    <dgm:cxn modelId="{A9CD3432-D247-47F6-BA1B-13E13D85FDA4}" type="presOf" srcId="{9748AAD9-0C20-424A-99FA-0C84C7A2861B}" destId="{DB1594B7-22B3-4002-A851-79D7A5167DD6}" srcOrd="0" destOrd="0" presId="urn:microsoft.com/office/officeart/2009/layout/CircleArrowProcess"/>
    <dgm:cxn modelId="{37A16A32-8B2A-4EBA-BAAE-663EDD040A41}" type="presOf" srcId="{F8082C53-4341-43CA-8FDE-30558E044A53}" destId="{AE819772-5957-4F97-9634-BAB4FEBC441C}" srcOrd="0" destOrd="0" presId="urn:microsoft.com/office/officeart/2009/layout/CircleArrowProcess"/>
    <dgm:cxn modelId="{98FF3B64-3358-4AF0-AB5D-DB71952B4618}" srcId="{D6998197-5A59-4482-8358-E76D6E8688B6}" destId="{4A651F18-86E1-4890-B9BF-5A0ED0D50B4A}" srcOrd="3" destOrd="0" parTransId="{83FF64D2-1E3D-4E27-A2CE-8609B66C407A}" sibTransId="{D9ED2BC6-3844-4055-B5F3-E06DE918CBED}"/>
    <dgm:cxn modelId="{FC1ADC4A-E60C-49DA-9B12-C2317C1AE011}" srcId="{D6998197-5A59-4482-8358-E76D6E8688B6}" destId="{F8082C53-4341-43CA-8FDE-30558E044A53}" srcOrd="1" destOrd="0" parTransId="{A8CD2D50-F6E4-42E5-A997-FF0E9653769C}" sibTransId="{989376A6-935A-4333-8F87-743794B84527}"/>
    <dgm:cxn modelId="{BC915555-E641-4B56-B1B5-05530DB123F1}" type="presOf" srcId="{D6998197-5A59-4482-8358-E76D6E8688B6}" destId="{A9316F25-3DC7-442B-A218-93E9CD18B0E3}" srcOrd="0" destOrd="0" presId="urn:microsoft.com/office/officeart/2009/layout/CircleArrowProcess"/>
    <dgm:cxn modelId="{ACD5C093-A891-4F8F-B6B6-C8740271A82A}" srcId="{D6998197-5A59-4482-8358-E76D6E8688B6}" destId="{9748AAD9-0C20-424A-99FA-0C84C7A2861B}" srcOrd="2" destOrd="0" parTransId="{70DC0738-BC0F-44F3-8EDA-56F7135B6EFB}" sibTransId="{5181F838-2DAC-4F86-8FA8-A70A18F684B8}"/>
    <dgm:cxn modelId="{1E2C7A9B-512E-4955-8453-909AACCABD08}" type="presOf" srcId="{4A651F18-86E1-4890-B9BF-5A0ED0D50B4A}" destId="{06DC9AEB-04A5-4F5B-B7F6-45F5A6FA692F}" srcOrd="0" destOrd="0" presId="urn:microsoft.com/office/officeart/2009/layout/CircleArrowProcess"/>
    <dgm:cxn modelId="{12075CC7-AA46-4DBC-989D-511E75835AC6}" type="presOf" srcId="{123A91BA-6C14-4852-B86D-37D2C2AB6063}" destId="{2A0BFBC0-B513-4049-9257-64C75018A272}" srcOrd="0" destOrd="0" presId="urn:microsoft.com/office/officeart/2009/layout/CircleArrowProcess"/>
    <dgm:cxn modelId="{E25BDAEE-EA7A-4B61-928B-01D782469C27}" srcId="{D6998197-5A59-4482-8358-E76D6E8688B6}" destId="{123A91BA-6C14-4852-B86D-37D2C2AB6063}" srcOrd="0" destOrd="0" parTransId="{C55D649F-A062-4F85-90A3-9EB562B62EB5}" sibTransId="{5BEB3CC6-B12F-4095-B1E4-48118696DE8C}"/>
    <dgm:cxn modelId="{769417D9-4776-4E83-9CB8-020AC145926E}" type="presParOf" srcId="{A9316F25-3DC7-442B-A218-93E9CD18B0E3}" destId="{189F4F86-B10A-4735-92AB-F63098D182D2}" srcOrd="0" destOrd="0" presId="urn:microsoft.com/office/officeart/2009/layout/CircleArrowProcess"/>
    <dgm:cxn modelId="{A16DD64C-8E10-4AED-8139-B91229A9B941}" type="presParOf" srcId="{189F4F86-B10A-4735-92AB-F63098D182D2}" destId="{91C6FA6D-0AB3-4835-8B04-E4BAD87B39DF}" srcOrd="0" destOrd="0" presId="urn:microsoft.com/office/officeart/2009/layout/CircleArrowProcess"/>
    <dgm:cxn modelId="{4C789522-A227-4543-83FB-5D0E766E289B}" type="presParOf" srcId="{A9316F25-3DC7-442B-A218-93E9CD18B0E3}" destId="{2A0BFBC0-B513-4049-9257-64C75018A272}" srcOrd="1" destOrd="0" presId="urn:microsoft.com/office/officeart/2009/layout/CircleArrowProcess"/>
    <dgm:cxn modelId="{B88D3567-3D52-47A8-B553-716A39CB643B}" type="presParOf" srcId="{A9316F25-3DC7-442B-A218-93E9CD18B0E3}" destId="{E72DACCE-E5C6-45F3-AF15-7BC87169FBE2}" srcOrd="2" destOrd="0" presId="urn:microsoft.com/office/officeart/2009/layout/CircleArrowProcess"/>
    <dgm:cxn modelId="{E4B8B8E5-98D1-4718-8DF1-184F08E22AD7}" type="presParOf" srcId="{E72DACCE-E5C6-45F3-AF15-7BC87169FBE2}" destId="{3EF239CF-AE61-44F4-88C7-677FDB602817}" srcOrd="0" destOrd="0" presId="urn:microsoft.com/office/officeart/2009/layout/CircleArrowProcess"/>
    <dgm:cxn modelId="{3D787C04-B853-4688-AB3C-09FEB37AC2EE}" type="presParOf" srcId="{A9316F25-3DC7-442B-A218-93E9CD18B0E3}" destId="{AE819772-5957-4F97-9634-BAB4FEBC441C}" srcOrd="3" destOrd="0" presId="urn:microsoft.com/office/officeart/2009/layout/CircleArrowProcess"/>
    <dgm:cxn modelId="{847224E8-6BD8-474A-BF72-CBCBCB1F25A0}" type="presParOf" srcId="{A9316F25-3DC7-442B-A218-93E9CD18B0E3}" destId="{C27EC84F-BCB7-44C6-A7D3-3EA53217955D}" srcOrd="4" destOrd="0" presId="urn:microsoft.com/office/officeart/2009/layout/CircleArrowProcess"/>
    <dgm:cxn modelId="{4524D1AF-0CF4-42AE-9E1B-10AB2CCA1360}" type="presParOf" srcId="{C27EC84F-BCB7-44C6-A7D3-3EA53217955D}" destId="{84666E7C-5FD4-4228-A017-2E07CE209B29}" srcOrd="0" destOrd="0" presId="urn:microsoft.com/office/officeart/2009/layout/CircleArrowProcess"/>
    <dgm:cxn modelId="{30387AA3-F19A-415D-9391-B2310AF66E78}" type="presParOf" srcId="{A9316F25-3DC7-442B-A218-93E9CD18B0E3}" destId="{DB1594B7-22B3-4002-A851-79D7A5167DD6}" srcOrd="5" destOrd="0" presId="urn:microsoft.com/office/officeart/2009/layout/CircleArrowProcess"/>
    <dgm:cxn modelId="{AA7CE4EF-7E75-4668-BC82-F6BB81BF75F5}" type="presParOf" srcId="{A9316F25-3DC7-442B-A218-93E9CD18B0E3}" destId="{F2DFF83D-3894-42F5-9860-76717B172E85}" srcOrd="6" destOrd="0" presId="urn:microsoft.com/office/officeart/2009/layout/CircleArrowProcess"/>
    <dgm:cxn modelId="{913A9DA4-2B0E-46EA-8DE4-184E36E2AFBF}" type="presParOf" srcId="{F2DFF83D-3894-42F5-9860-76717B172E85}" destId="{3417E471-BAF8-421D-BB9D-2050D9663A83}" srcOrd="0" destOrd="0" presId="urn:microsoft.com/office/officeart/2009/layout/CircleArrowProcess"/>
    <dgm:cxn modelId="{15721766-30B9-41B2-B506-CDBF268F6DE3}" type="presParOf" srcId="{A9316F25-3DC7-442B-A218-93E9CD18B0E3}" destId="{06DC9AEB-04A5-4F5B-B7F6-45F5A6FA692F}" srcOrd="7" destOrd="0" presId="urn:microsoft.com/office/officeart/2009/layout/CircleArrowProcess"/>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C6FA6D-0AB3-4835-8B04-E4BAD87B39DF}">
      <dsp:nvSpPr>
        <dsp:cNvPr id="0" name=""/>
        <dsp:cNvSpPr/>
      </dsp:nvSpPr>
      <dsp:spPr>
        <a:xfrm>
          <a:off x="2775085" y="34829"/>
          <a:ext cx="4872524" cy="2151025"/>
        </a:xfrm>
        <a:prstGeom prst="circularArrow">
          <a:avLst>
            <a:gd name="adj1" fmla="val 10980"/>
            <a:gd name="adj2" fmla="val 1142322"/>
            <a:gd name="adj3" fmla="val 4500000"/>
            <a:gd name="adj4" fmla="val 10800000"/>
            <a:gd name="adj5" fmla="val 12500"/>
          </a:avLst>
        </a:prstGeom>
        <a:solidFill>
          <a:srgbClr val="00617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0BFBC0-B513-4049-9257-64C75018A272}">
      <dsp:nvSpPr>
        <dsp:cNvPr id="0" name=""/>
        <dsp:cNvSpPr/>
      </dsp:nvSpPr>
      <dsp:spPr>
        <a:xfrm>
          <a:off x="3103290" y="813442"/>
          <a:ext cx="4215307" cy="600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0" kern="1200">
              <a:latin typeface="Open Sans Light" panose="020B0306030504020204" pitchFamily="34" charset="0"/>
              <a:ea typeface="Open Sans Light" panose="020B0306030504020204" pitchFamily="34" charset="0"/>
              <a:cs typeface="Open Sans Light" panose="020B0306030504020204" pitchFamily="34" charset="0"/>
            </a:rPr>
            <a:t>Community</a:t>
          </a:r>
          <a:r>
            <a:rPr lang="en-US" sz="2800" b="1" kern="1200">
              <a:latin typeface="Open Sans Light" panose="020B0306030504020204" pitchFamily="34" charset="0"/>
              <a:ea typeface="Open Sans Light" panose="020B0306030504020204" pitchFamily="34" charset="0"/>
              <a:cs typeface="Open Sans Light" panose="020B0306030504020204" pitchFamily="34" charset="0"/>
            </a:rPr>
            <a:t> </a:t>
          </a:r>
          <a:r>
            <a:rPr lang="en-US" sz="2800" b="0" kern="1200">
              <a:latin typeface="Open Sans Light" panose="020B0306030504020204" pitchFamily="34" charset="0"/>
              <a:ea typeface="Open Sans Light" panose="020B0306030504020204" pitchFamily="34" charset="0"/>
              <a:cs typeface="Open Sans Light" panose="020B0306030504020204" pitchFamily="34" charset="0"/>
            </a:rPr>
            <a:t>assessment</a:t>
          </a:r>
        </a:p>
      </dsp:txBody>
      <dsp:txXfrm>
        <a:off x="3103290" y="813442"/>
        <a:ext cx="4215307" cy="600074"/>
      </dsp:txXfrm>
    </dsp:sp>
    <dsp:sp modelId="{3EF239CF-AE61-44F4-88C7-677FDB602817}">
      <dsp:nvSpPr>
        <dsp:cNvPr id="0" name=""/>
        <dsp:cNvSpPr/>
      </dsp:nvSpPr>
      <dsp:spPr>
        <a:xfrm rot="152259">
          <a:off x="1553020" y="1526380"/>
          <a:ext cx="5811007" cy="1683930"/>
        </a:xfrm>
        <a:prstGeom prst="leftCircularArrow">
          <a:avLst>
            <a:gd name="adj1" fmla="val 10980"/>
            <a:gd name="adj2" fmla="val 1142322"/>
            <a:gd name="adj3" fmla="val 6300000"/>
            <a:gd name="adj4" fmla="val 18900000"/>
            <a:gd name="adj5" fmla="val 12500"/>
          </a:avLst>
        </a:prstGeom>
        <a:solidFill>
          <a:srgbClr val="00ACB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819772-5957-4F97-9634-BAB4FEBC441C}">
      <dsp:nvSpPr>
        <dsp:cNvPr id="0" name=""/>
        <dsp:cNvSpPr/>
      </dsp:nvSpPr>
      <dsp:spPr>
        <a:xfrm>
          <a:off x="2227551" y="2022098"/>
          <a:ext cx="3673661" cy="600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0" kern="1200">
              <a:latin typeface="Open Sans Light" panose="020B0306030504020204" pitchFamily="34" charset="0"/>
              <a:ea typeface="Open Sans Light" panose="020B0306030504020204" pitchFamily="34" charset="0"/>
              <a:cs typeface="Open Sans Light" panose="020B0306030504020204" pitchFamily="34" charset="0"/>
            </a:rPr>
            <a:t>Project planning</a:t>
          </a:r>
        </a:p>
      </dsp:txBody>
      <dsp:txXfrm>
        <a:off x="2227551" y="2022098"/>
        <a:ext cx="3673661" cy="600074"/>
      </dsp:txXfrm>
    </dsp:sp>
    <dsp:sp modelId="{84666E7C-5FD4-4228-A017-2E07CE209B29}">
      <dsp:nvSpPr>
        <dsp:cNvPr id="0" name=""/>
        <dsp:cNvSpPr/>
      </dsp:nvSpPr>
      <dsp:spPr>
        <a:xfrm>
          <a:off x="3228572" y="2686600"/>
          <a:ext cx="4355147" cy="1687888"/>
        </a:xfrm>
        <a:prstGeom prst="circularArrow">
          <a:avLst>
            <a:gd name="adj1" fmla="val 10980"/>
            <a:gd name="adj2" fmla="val 1142322"/>
            <a:gd name="adj3" fmla="val 4500000"/>
            <a:gd name="adj4" fmla="val 13500000"/>
            <a:gd name="adj5" fmla="val 12500"/>
          </a:avLst>
        </a:prstGeom>
        <a:solidFill>
          <a:srgbClr val="AFDFE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1594B7-22B3-4002-A851-79D7A5167DD6}">
      <dsp:nvSpPr>
        <dsp:cNvPr id="0" name=""/>
        <dsp:cNvSpPr/>
      </dsp:nvSpPr>
      <dsp:spPr>
        <a:xfrm>
          <a:off x="1305642" y="3300477"/>
          <a:ext cx="5796930" cy="600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0" kern="1200">
              <a:latin typeface="Open Sans Light" panose="020B0306030504020204" pitchFamily="34" charset="0"/>
              <a:ea typeface="Open Sans Light" panose="020B0306030504020204" pitchFamily="34" charset="0"/>
              <a:cs typeface="Open Sans Light" panose="020B0306030504020204" pitchFamily="34" charset="0"/>
            </a:rPr>
            <a:t>Implementation and monitoring</a:t>
          </a:r>
        </a:p>
      </dsp:txBody>
      <dsp:txXfrm>
        <a:off x="1305642" y="3300477"/>
        <a:ext cx="5796930" cy="600074"/>
      </dsp:txXfrm>
    </dsp:sp>
    <dsp:sp modelId="{3417E471-BAF8-421D-BB9D-2050D9663A83}">
      <dsp:nvSpPr>
        <dsp:cNvPr id="0" name=""/>
        <dsp:cNvSpPr/>
      </dsp:nvSpPr>
      <dsp:spPr>
        <a:xfrm>
          <a:off x="1378648" y="3948002"/>
          <a:ext cx="6202704" cy="1709388"/>
        </a:xfrm>
        <a:prstGeom prst="blockArc">
          <a:avLst>
            <a:gd name="adj1" fmla="val 0"/>
            <a:gd name="adj2" fmla="val 18900000"/>
            <a:gd name="adj3" fmla="val 12740"/>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DC9AEB-04A5-4F5B-B7F6-45F5A6FA692F}">
      <dsp:nvSpPr>
        <dsp:cNvPr id="0" name=""/>
        <dsp:cNvSpPr/>
      </dsp:nvSpPr>
      <dsp:spPr>
        <a:xfrm>
          <a:off x="1695158" y="4542653"/>
          <a:ext cx="5674130" cy="6000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marL="0" lvl="0" indent="0" algn="ctr" defTabSz="1244600">
            <a:lnSpc>
              <a:spcPct val="100000"/>
            </a:lnSpc>
            <a:spcBef>
              <a:spcPct val="0"/>
            </a:spcBef>
            <a:spcAft>
              <a:spcPts val="0"/>
            </a:spcAft>
            <a:buNone/>
          </a:pPr>
          <a:r>
            <a:rPr lang="en-US" sz="2800" b="0" kern="1200">
              <a:latin typeface="Open Sans Light" panose="020B0306030504020204" pitchFamily="34" charset="0"/>
              <a:ea typeface="Open Sans Light" panose="020B0306030504020204" pitchFamily="34" charset="0"/>
              <a:cs typeface="Open Sans Light" panose="020B0306030504020204" pitchFamily="34" charset="0"/>
            </a:rPr>
            <a:t>Evaluation, learning, and </a:t>
          </a:r>
        </a:p>
        <a:p>
          <a:pPr marL="0" lvl="0" indent="0" algn="ctr" defTabSz="1244600">
            <a:lnSpc>
              <a:spcPct val="100000"/>
            </a:lnSpc>
            <a:spcBef>
              <a:spcPct val="0"/>
            </a:spcBef>
            <a:spcAft>
              <a:spcPts val="0"/>
            </a:spcAft>
            <a:buNone/>
          </a:pPr>
          <a:r>
            <a:rPr lang="en-US" sz="2800" b="0" kern="1200">
              <a:latin typeface="Open Sans Light" panose="020B0306030504020204" pitchFamily="34" charset="0"/>
              <a:ea typeface="Open Sans Light" panose="020B0306030504020204" pitchFamily="34" charset="0"/>
              <a:cs typeface="Open Sans Light" panose="020B0306030504020204" pitchFamily="34" charset="0"/>
            </a:rPr>
            <a:t>possibly scaling</a:t>
          </a:r>
        </a:p>
      </dsp:txBody>
      <dsp:txXfrm>
        <a:off x="1695158" y="4542653"/>
        <a:ext cx="5674130" cy="600074"/>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CB0E82-CDCD-41B6-85B2-06C9343A77EF}" type="datetimeFigureOut">
              <a:rPr lang="es-ES" smtClean="0"/>
              <a:t>11/04/2024</a:t>
            </a:fld>
            <a:endParaRPr lang="es-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1EEE1D-3340-4F87-974A-267712CA6E78}" type="slidenum">
              <a:rPr lang="es-ES" smtClean="0"/>
              <a:t>‹#›</a:t>
            </a:fld>
            <a:endParaRPr lang="es-ES"/>
          </a:p>
        </p:txBody>
      </p:sp>
    </p:spTree>
    <p:extLst>
      <p:ext uri="{BB962C8B-B14F-4D97-AF65-F5344CB8AC3E}">
        <p14:creationId xmlns:p14="http://schemas.microsoft.com/office/powerpoint/2010/main" val="4166939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Hello</a:t>
            </a:r>
            <a:r>
              <a:rPr lang="es-ES" dirty="0"/>
              <a:t> and </a:t>
            </a:r>
            <a:r>
              <a:rPr lang="es-ES" dirty="0" err="1"/>
              <a:t>welcome</a:t>
            </a:r>
            <a:r>
              <a:rPr lang="es-ES" dirty="0"/>
              <a:t> </a:t>
            </a:r>
            <a:r>
              <a:rPr lang="es-ES" dirty="0" err="1"/>
              <a:t>to</a:t>
            </a:r>
            <a:r>
              <a:rPr lang="es-ES" dirty="0"/>
              <a:t> </a:t>
            </a:r>
            <a:r>
              <a:rPr lang="es-ES" dirty="0" err="1"/>
              <a:t>this</a:t>
            </a:r>
            <a:r>
              <a:rPr lang="es-ES" dirty="0"/>
              <a:t> </a:t>
            </a:r>
            <a:r>
              <a:rPr lang="es-ES" dirty="0" err="1"/>
              <a:t>presentation</a:t>
            </a:r>
            <a:r>
              <a:rPr lang="es-ES" dirty="0"/>
              <a:t> </a:t>
            </a:r>
            <a:r>
              <a:rPr lang="es-ES" dirty="0" err="1"/>
              <a:t>on</a:t>
            </a:r>
            <a:r>
              <a:rPr lang="es-ES" dirty="0"/>
              <a:t> The Rotary </a:t>
            </a:r>
            <a:r>
              <a:rPr lang="es-ES" dirty="0" err="1"/>
              <a:t>Foundation’s</a:t>
            </a:r>
            <a:r>
              <a:rPr lang="es-ES" dirty="0"/>
              <a:t> Cadre of </a:t>
            </a:r>
            <a:r>
              <a:rPr lang="es-ES" dirty="0" err="1"/>
              <a:t>Technical</a:t>
            </a:r>
            <a:r>
              <a:rPr lang="es-ES" dirty="0"/>
              <a:t> </a:t>
            </a:r>
            <a:r>
              <a:rPr lang="es-ES" dirty="0" err="1"/>
              <a:t>Advisers</a:t>
            </a:r>
            <a:r>
              <a:rPr lang="es-ES" dirty="0"/>
              <a:t>.</a:t>
            </a:r>
          </a:p>
          <a:p>
            <a:endParaRPr lang="en-US" dirty="0"/>
          </a:p>
        </p:txBody>
      </p:sp>
      <p:sp>
        <p:nvSpPr>
          <p:cNvPr id="4" name="Slide Number Placeholder 3"/>
          <p:cNvSpPr>
            <a:spLocks noGrp="1"/>
          </p:cNvSpPr>
          <p:nvPr>
            <p:ph type="sldNum" sz="quarter" idx="5"/>
          </p:nvPr>
        </p:nvSpPr>
        <p:spPr/>
        <p:txBody>
          <a:bodyPr/>
          <a:lstStyle/>
          <a:p>
            <a:fld id="{AC1EEE1D-3340-4F87-974A-267712CA6E78}" type="slidenum">
              <a:rPr lang="es-ES" smtClean="0"/>
              <a:t>1</a:t>
            </a:fld>
            <a:endParaRPr lang="es-ES"/>
          </a:p>
        </p:txBody>
      </p:sp>
    </p:spTree>
    <p:extLst>
      <p:ext uri="{BB962C8B-B14F-4D97-AF65-F5344CB8AC3E}">
        <p14:creationId xmlns:p14="http://schemas.microsoft.com/office/powerpoint/2010/main" val="1164800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Arial" pitchFamily="-107" charset="0"/>
                <a:ea typeface="ＭＳ Ｐゴシック" charset="0"/>
                <a:cs typeface="ヒラギノ角ゴ Pro W3" pitchFamily="-107" charset="-128"/>
              </a:rPr>
              <a:t>Before we discuss these roles in more detail, I’m curious – have any of you been involved in a Cadre site visit or collaborated with a Cadre member on a project? </a:t>
            </a:r>
            <a:r>
              <a:rPr lang="en-US" sz="1200" i="1" kern="1200">
                <a:solidFill>
                  <a:schemeClr val="tx1"/>
                </a:solidFill>
                <a:effectLst/>
                <a:latin typeface="Arial" pitchFamily="-107" charset="0"/>
                <a:ea typeface="ＭＳ Ｐゴシック" charset="0"/>
                <a:cs typeface="ヒラギノ角ゴ Pro W3" pitchFamily="-107" charset="-128"/>
              </a:rPr>
              <a:t>[Scan the audience for head nodding, hands raised, or other acknowledgement. If you see a response, feel free to ask if anyone would be willing to briefly share about their experience with a Cadre member on a site visit or how they helped them with a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kern="1200">
              <a:solidFill>
                <a:schemeClr val="tx1"/>
              </a:solidFill>
              <a:effectLst/>
              <a:latin typeface="Arial" pitchFamily="-107" charset="0"/>
              <a:ea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a:solidFill>
                  <a:schemeClr val="tx1"/>
                </a:solidFill>
                <a:effectLst/>
                <a:latin typeface="Arial" pitchFamily="-107" charset="0"/>
                <a:ea typeface="ＭＳ Ｐゴシック" charset="0"/>
              </a:rPr>
              <a:t>Thanks for sharing. Now, let’s talk a bit more about these roles.</a:t>
            </a:r>
            <a:endParaRPr lang="en-US" i="0"/>
          </a:p>
        </p:txBody>
      </p:sp>
      <p:sp>
        <p:nvSpPr>
          <p:cNvPr id="4" name="Slide Number Placeholder 3"/>
          <p:cNvSpPr>
            <a:spLocks noGrp="1"/>
          </p:cNvSpPr>
          <p:nvPr>
            <p:ph type="sldNum" sz="quarter" idx="5"/>
          </p:nvPr>
        </p:nvSpPr>
        <p:spPr/>
        <p:txBody>
          <a:bodyPr/>
          <a:lstStyle/>
          <a:p>
            <a:fld id="{AC1EEE1D-3340-4F87-974A-267712CA6E78}" type="slidenum">
              <a:rPr lang="es-ES" smtClean="0"/>
              <a:t>10</a:t>
            </a:fld>
            <a:endParaRPr lang="es-ES"/>
          </a:p>
        </p:txBody>
      </p:sp>
    </p:spTree>
    <p:extLst>
      <p:ext uri="{BB962C8B-B14F-4D97-AF65-F5344CB8AC3E}">
        <p14:creationId xmlns:p14="http://schemas.microsoft.com/office/powerpoint/2010/main" val="1743108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First, let’s talk about evaluation. Cadre advisers play a critical role in stewarding The Rotary Foundation’s grant funds by helping evaluate projects funded by Rotary grants.</a:t>
            </a:r>
          </a:p>
          <a:p>
            <a:endParaRPr lang="es-ES"/>
          </a:p>
          <a:p>
            <a:pPr marL="0" marR="0" lvl="0" indent="0" algn="l" defTabSz="914400" rtl="0" eaLnBrk="1" fontAlgn="auto" latinLnBrk="0" hangingPunct="1">
              <a:lnSpc>
                <a:spcPct val="100000"/>
              </a:lnSpc>
              <a:spcBef>
                <a:spcPts val="0"/>
              </a:spcBef>
              <a:spcAft>
                <a:spcPts val="0"/>
              </a:spcAft>
              <a:buClrTx/>
              <a:buSzTx/>
              <a:buFontTx/>
              <a:buNone/>
              <a:tabLst/>
              <a:defRPr/>
            </a:pPr>
            <a:r>
              <a:rPr lang="en-US"/>
              <a:t>Cadre advisers </a:t>
            </a:r>
            <a:r>
              <a:rPr lang="en-US" sz="1200"/>
              <a:t>review</a:t>
            </a:r>
            <a:r>
              <a:rPr lang="en-US"/>
              <a:t> grant applications before approval, visit project sites to evaluate implementation, and perform programmatic audits to ensure proper stewardship of Foundation funds. During an advance site visit or desk review, Cadre members evaluate the quality and feasibility of a project, while during an interim monitor visit, they evaluate implementation progress by meeting with a variety of project participants and help sponsors identify strengths and opportunities for addressing project challenges or to consider for future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While Cadre members are most frequently used for global grant reviews, they also also serve as evaluators for other grant types including disaster response, corporate social responsibility, and district grants as well as organizational programs and partnerships, including Programs of Scale, the Grant Model Evaluation, the Rotary Healthy Communities Challenge, and more.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s-ES"/>
          </a:p>
        </p:txBody>
      </p:sp>
      <p:sp>
        <p:nvSpPr>
          <p:cNvPr id="4" name="Slide Number Placeholder 3"/>
          <p:cNvSpPr>
            <a:spLocks noGrp="1"/>
          </p:cNvSpPr>
          <p:nvPr>
            <p:ph type="sldNum" sz="quarter" idx="5"/>
          </p:nvPr>
        </p:nvSpPr>
        <p:spPr/>
        <p:txBody>
          <a:bodyPr/>
          <a:lstStyle/>
          <a:p>
            <a:fld id="{AC1EEE1D-3340-4F87-974A-267712CA6E78}" type="slidenum">
              <a:rPr lang="es-ES" smtClean="0"/>
              <a:t>11</a:t>
            </a:fld>
            <a:endParaRPr lang="es-ES"/>
          </a:p>
        </p:txBody>
      </p:sp>
    </p:spTree>
    <p:extLst>
      <p:ext uri="{BB962C8B-B14F-4D97-AF65-F5344CB8AC3E}">
        <p14:creationId xmlns:p14="http://schemas.microsoft.com/office/powerpoint/2010/main" val="2897589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Throughout the 2013-2022 Rotary years, Cadre reviewed more than 1500 global grant projects across all areas of focus, taking place in over 100 countries. Of these visits, more than 400 took place in India, followed by 78 in Guatemala and more than 50 in Nepal, the Philippines, and Mexico.</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a:latin typeface="Arial" panose="020B0604020202020204" pitchFamily="34" charset="0"/>
                <a:ea typeface="ヒラギノ角ゴ Pro W3" pitchFamily="-84" charset="-128"/>
              </a:rPr>
              <a:t>  </a:t>
            </a:r>
          </a:p>
          <a:p>
            <a:endParaRPr lang="es-ES"/>
          </a:p>
        </p:txBody>
      </p:sp>
      <p:sp>
        <p:nvSpPr>
          <p:cNvPr id="4" name="Slide Number Placeholder 3"/>
          <p:cNvSpPr>
            <a:spLocks noGrp="1"/>
          </p:cNvSpPr>
          <p:nvPr>
            <p:ph type="sldNum" sz="quarter" idx="5"/>
          </p:nvPr>
        </p:nvSpPr>
        <p:spPr/>
        <p:txBody>
          <a:bodyPr/>
          <a:lstStyle/>
          <a:p>
            <a:fld id="{AC1EEE1D-3340-4F87-974A-267712CA6E78}" type="slidenum">
              <a:rPr lang="es-ES" smtClean="0"/>
              <a:t>12</a:t>
            </a:fld>
            <a:endParaRPr lang="es-ES"/>
          </a:p>
        </p:txBody>
      </p:sp>
    </p:spTree>
    <p:extLst>
      <p:ext uri="{BB962C8B-B14F-4D97-AF65-F5344CB8AC3E}">
        <p14:creationId xmlns:p14="http://schemas.microsoft.com/office/powerpoint/2010/main" val="2389527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ea typeface="ヒラギノ角ゴ Pro W3" pitchFamily="-84" charset="-128"/>
              </a:rPr>
              <a:t>Cadre members are an invaluable resource in evaluating projects and ensuring stewardship of Foundation funds. However, Cadre members do so much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ea typeface="ヒラギノ角ゴ Pro W3" pitchFamily="-8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ea typeface="ヒラギノ角ゴ Pro W3" pitchFamily="-84" charset="-128"/>
              </a:rPr>
              <a:t>As mentioned in the video I showed earlier, Cadre members also play a key role in advising Rotary members on their projects.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a:latin typeface="Arial" panose="020B0604020202020204" pitchFamily="34" charset="0"/>
              <a:ea typeface="ヒラギノ角ゴ Pro W3" pitchFamily="-8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ea typeface="ヒラギノ角ゴ Pro W3" pitchFamily="-84" charset="-128"/>
              </a:rPr>
              <a:t>Cadre members have instrumental knowledge that Rotary members at the club, district and regional level can leverage. Their technical, cultural, project planning, implementation, and evaluation expertise can enhance the quality and sustainability of Rotary projects. Most Cadre members also have experience with the global grant application process or can connect you to fellow Cadre members that 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ea typeface="ヒラギノ角ゴ Pro W3" pitchFamily="-8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Working with a Cadre adviser with relevant skills early in the project planning process can help clubs better align their projects to the area of focus requirements for global grants.</a:t>
            </a:r>
            <a:r>
              <a:rPr lang="en-US" sz="1200">
                <a:latin typeface="Arial" panose="020B0604020202020204" pitchFamily="34" charset="0"/>
                <a:ea typeface="ヒラギノ角ゴ Pro W3" pitchFamily="-84" charset="-128"/>
              </a:rPr>
              <a:t> </a:t>
            </a:r>
            <a:r>
              <a:rPr lang="en-US"/>
              <a:t>Cadre members often advise during the planning and application phase, but also may coach members throughout the rest of the cycle--during implementation, monitoring and evaluation, and efforts to determine whether projects are ready to scale to increase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latin typeface="Arial" panose="020B0604020202020204" pitchFamily="34" charset="0"/>
                <a:ea typeface="ヒラギノ角ゴ Pro W3" pitchFamily="-84" charset="-128"/>
              </a:rPr>
              <a:t>The Cadre is diverse in specializations and geographies. Whether you’re planning a microfinance project in Colombia or a malaria prevention project in Indonesia, there’s a Cadre adviser that can help you.</a:t>
            </a:r>
          </a:p>
          <a:p>
            <a:endParaRPr lang="es-ES"/>
          </a:p>
        </p:txBody>
      </p:sp>
      <p:sp>
        <p:nvSpPr>
          <p:cNvPr id="4" name="Slide Number Placeholder 3"/>
          <p:cNvSpPr>
            <a:spLocks noGrp="1"/>
          </p:cNvSpPr>
          <p:nvPr>
            <p:ph type="sldNum" sz="quarter" idx="5"/>
          </p:nvPr>
        </p:nvSpPr>
        <p:spPr/>
        <p:txBody>
          <a:bodyPr/>
          <a:lstStyle/>
          <a:p>
            <a:fld id="{AC1EEE1D-3340-4F87-974A-267712CA6E78}" type="slidenum">
              <a:rPr lang="es-ES" smtClean="0"/>
              <a:t>13</a:t>
            </a:fld>
            <a:endParaRPr lang="es-ES"/>
          </a:p>
        </p:txBody>
      </p:sp>
    </p:spTree>
    <p:extLst>
      <p:ext uri="{BB962C8B-B14F-4D97-AF65-F5344CB8AC3E}">
        <p14:creationId xmlns:p14="http://schemas.microsoft.com/office/powerpoint/2010/main" val="4076094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Are any of you working on a global grant or other project and think you might want support from a Cadre member? </a:t>
            </a:r>
            <a:r>
              <a:rPr lang="en-US" i="1"/>
              <a:t>[See if anyone is responsive to this question then move to follow up questions.]</a:t>
            </a:r>
          </a:p>
          <a:p>
            <a:endParaRPr lang="en-US"/>
          </a:p>
          <a:p>
            <a:r>
              <a:rPr lang="en-US"/>
              <a:t>What kind of project is it? </a:t>
            </a:r>
          </a:p>
          <a:p>
            <a:endParaRPr lang="en-US"/>
          </a:p>
          <a:p>
            <a:r>
              <a:rPr lang="en-US"/>
              <a:t>Is there something in particular that you need help with?</a:t>
            </a:r>
          </a:p>
          <a:p>
            <a:endParaRPr lang="en-US"/>
          </a:p>
          <a:p>
            <a:r>
              <a:rPr lang="en-US" i="1"/>
              <a:t>Suggested responses:</a:t>
            </a:r>
          </a:p>
          <a:p>
            <a:pPr marL="171450" indent="-171450">
              <a:buFont typeface="Arial" panose="020B0604020202020204" pitchFamily="34" charset="0"/>
              <a:buChar char="•"/>
            </a:pPr>
            <a:r>
              <a:rPr lang="en-US"/>
              <a:t>Great! I am confident there is a Cadre adviser who may be able to help with that.</a:t>
            </a:r>
          </a:p>
          <a:p>
            <a:pPr marL="171450" indent="-171450">
              <a:buFont typeface="Arial" panose="020B0604020202020204" pitchFamily="34" charset="0"/>
              <a:buChar char="•"/>
            </a:pPr>
            <a:r>
              <a:rPr lang="en-US"/>
              <a:t>Interesting. I think there might be Cadre advisers who specialize in that.</a:t>
            </a:r>
          </a:p>
          <a:p>
            <a:endParaRPr lang="en-US"/>
          </a:p>
        </p:txBody>
      </p:sp>
      <p:sp>
        <p:nvSpPr>
          <p:cNvPr id="4" name="Slide Number Placeholder 3"/>
          <p:cNvSpPr>
            <a:spLocks noGrp="1"/>
          </p:cNvSpPr>
          <p:nvPr>
            <p:ph type="sldNum" sz="quarter" idx="5"/>
          </p:nvPr>
        </p:nvSpPr>
        <p:spPr/>
        <p:txBody>
          <a:bodyPr/>
          <a:lstStyle/>
          <a:p>
            <a:fld id="{AC1EEE1D-3340-4F87-974A-267712CA6E78}" type="slidenum">
              <a:rPr lang="es-ES" smtClean="0"/>
              <a:t>14</a:t>
            </a:fld>
            <a:endParaRPr lang="es-ES"/>
          </a:p>
        </p:txBody>
      </p:sp>
    </p:spTree>
    <p:extLst>
      <p:ext uri="{BB962C8B-B14F-4D97-AF65-F5344CB8AC3E}">
        <p14:creationId xmlns:p14="http://schemas.microsoft.com/office/powerpoint/2010/main" val="1116815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Rotary members can request project advising support from a Cadre member in several different ways, including: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through district resource networks, which are managed by district international service chairs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using the Cadre Member Information report on My Rotary to find a Cadre member in a relevant area of focus, language, or geography and reach out to them directly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contacting a Cadre leader listed in the directory posted on the Cadre My Rotary page for help identifying a relevant Cadre member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or emailing cadre@rotary.org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p:txBody>
      </p:sp>
      <p:sp>
        <p:nvSpPr>
          <p:cNvPr id="4" name="Slide Number Placeholder 3"/>
          <p:cNvSpPr>
            <a:spLocks noGrp="1"/>
          </p:cNvSpPr>
          <p:nvPr>
            <p:ph type="sldNum" sz="quarter" idx="5"/>
          </p:nvPr>
        </p:nvSpPr>
        <p:spPr/>
        <p:txBody>
          <a:bodyPr/>
          <a:lstStyle/>
          <a:p>
            <a:fld id="{AC1EEE1D-3340-4F87-974A-267712CA6E78}" type="slidenum">
              <a:rPr lang="es-ES" smtClean="0"/>
              <a:t>15</a:t>
            </a:fld>
            <a:endParaRPr lang="es-ES"/>
          </a:p>
        </p:txBody>
      </p:sp>
    </p:spTree>
    <p:extLst>
      <p:ext uri="{BB962C8B-B14F-4D97-AF65-F5344CB8AC3E}">
        <p14:creationId xmlns:p14="http://schemas.microsoft.com/office/powerpoint/2010/main" val="449125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0">
                <a:latin typeface="Arial" panose="020B0604020202020204" pitchFamily="34" charset="0"/>
                <a:ea typeface="ヒラギノ角ゴ Pro W3" pitchFamily="-84" charset="-128"/>
              </a:rPr>
              <a:t>Cadre members can also support member by developing locally relevant resources and facilitating learning sessions on best practices for Rotary grants and projects at Rotary events, such as Institutes, district conference, and project fairs.</a:t>
            </a:r>
          </a:p>
          <a:p>
            <a:endParaRPr lang="en-US" altLang="en-US" b="0">
              <a:latin typeface="Arial" panose="020B0604020202020204" pitchFamily="34" charset="0"/>
              <a:ea typeface="ヒラギノ角ゴ Pro W3" pitchFamily="-84" charset="-128"/>
            </a:endParaRPr>
          </a:p>
          <a:p>
            <a:r>
              <a:rPr lang="en-US" altLang="en-US" b="0">
                <a:latin typeface="Arial" panose="020B0604020202020204" pitchFamily="34" charset="0"/>
                <a:ea typeface="ヒラギノ角ゴ Pro W3" pitchFamily="-84" charset="-128"/>
              </a:rPr>
              <a:t>They can also support the development of district resource networks and participate in district review and approval processes for grants.</a:t>
            </a:r>
          </a:p>
        </p:txBody>
      </p:sp>
      <p:sp>
        <p:nvSpPr>
          <p:cNvPr id="4" name="Slide Number Placeholder 3"/>
          <p:cNvSpPr>
            <a:spLocks noGrp="1"/>
          </p:cNvSpPr>
          <p:nvPr>
            <p:ph type="sldNum" sz="quarter" idx="5"/>
          </p:nvPr>
        </p:nvSpPr>
        <p:spPr/>
        <p:txBody>
          <a:bodyPr/>
          <a:lstStyle/>
          <a:p>
            <a:fld id="{AC1EEE1D-3340-4F87-974A-267712CA6E78}" type="slidenum">
              <a:rPr lang="es-ES" smtClean="0"/>
              <a:t>16</a:t>
            </a:fld>
            <a:endParaRPr lang="es-ES"/>
          </a:p>
        </p:txBody>
      </p:sp>
    </p:spTree>
    <p:extLst>
      <p:ext uri="{BB962C8B-B14F-4D97-AF65-F5344CB8AC3E}">
        <p14:creationId xmlns:p14="http://schemas.microsoft.com/office/powerpoint/2010/main" val="248179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hope this overview was helpful. Does anyone have any questions?</a:t>
            </a:r>
          </a:p>
        </p:txBody>
      </p:sp>
      <p:sp>
        <p:nvSpPr>
          <p:cNvPr id="4" name="Slide Number Placeholder 3"/>
          <p:cNvSpPr>
            <a:spLocks noGrp="1"/>
          </p:cNvSpPr>
          <p:nvPr>
            <p:ph type="sldNum" sz="quarter" idx="5"/>
          </p:nvPr>
        </p:nvSpPr>
        <p:spPr/>
        <p:txBody>
          <a:bodyPr/>
          <a:lstStyle/>
          <a:p>
            <a:fld id="{AC1EEE1D-3340-4F87-974A-267712CA6E78}" type="slidenum">
              <a:rPr lang="es-ES" smtClean="0"/>
              <a:t>17</a:t>
            </a:fld>
            <a:endParaRPr lang="es-ES"/>
          </a:p>
        </p:txBody>
      </p:sp>
    </p:spTree>
    <p:extLst>
      <p:ext uri="{BB962C8B-B14F-4D97-AF65-F5344CB8AC3E}">
        <p14:creationId xmlns:p14="http://schemas.microsoft.com/office/powerpoint/2010/main" val="821641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Thank you for inviting me to present today. If you have additional questions about the Cadre, I encourage you to contact the Cadre regional organizer for your geographic area or email cadre@rotary.org.</a:t>
            </a:r>
          </a:p>
          <a:p>
            <a:endParaRPr lang="en-US" i="0" dirty="0"/>
          </a:p>
          <a:p>
            <a:r>
              <a:rPr lang="en-US" i="0" dirty="0"/>
              <a:t>I’ve also included my contact information if you would like to speak with me further. </a:t>
            </a:r>
            <a:r>
              <a:rPr lang="en-US" i="1" dirty="0"/>
              <a:t>*Presenter(s), feel free to add your name/contact info if you are comfortable</a:t>
            </a:r>
          </a:p>
        </p:txBody>
      </p:sp>
      <p:sp>
        <p:nvSpPr>
          <p:cNvPr id="4" name="Slide Number Placeholder 3"/>
          <p:cNvSpPr>
            <a:spLocks noGrp="1"/>
          </p:cNvSpPr>
          <p:nvPr>
            <p:ph type="sldNum" sz="quarter" idx="5"/>
          </p:nvPr>
        </p:nvSpPr>
        <p:spPr/>
        <p:txBody>
          <a:bodyPr/>
          <a:lstStyle/>
          <a:p>
            <a:fld id="{AC1EEE1D-3340-4F87-974A-267712CA6E78}" type="slidenum">
              <a:rPr lang="es-ES" smtClean="0"/>
              <a:t>18</a:t>
            </a:fld>
            <a:endParaRPr lang="es-ES"/>
          </a:p>
        </p:txBody>
      </p:sp>
    </p:spTree>
    <p:extLst>
      <p:ext uri="{BB962C8B-B14F-4D97-AF65-F5344CB8AC3E}">
        <p14:creationId xmlns:p14="http://schemas.microsoft.com/office/powerpoint/2010/main" val="394466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My name is __________, and I am [a Cadre adviser in the x area of focus/financial auditing, district/club officer, staff title, etc.]. </a:t>
            </a:r>
            <a:endParaRPr lang="en-US" i="1"/>
          </a:p>
          <a:p>
            <a:endParaRPr lang="en-US" i="1"/>
          </a:p>
          <a:p>
            <a:r>
              <a:rPr lang="en-US" i="1"/>
              <a:t>*To change the image to your headshot, click to select it, then go to the ‘Picture Format’ menu and select the ‘Change Picture’ dropdown to upload a different image.</a:t>
            </a:r>
          </a:p>
        </p:txBody>
      </p:sp>
      <p:sp>
        <p:nvSpPr>
          <p:cNvPr id="4" name="Slide Number Placeholder 3"/>
          <p:cNvSpPr>
            <a:spLocks noGrp="1"/>
          </p:cNvSpPr>
          <p:nvPr>
            <p:ph type="sldNum" sz="quarter" idx="5"/>
          </p:nvPr>
        </p:nvSpPr>
        <p:spPr/>
        <p:txBody>
          <a:bodyPr/>
          <a:lstStyle/>
          <a:p>
            <a:fld id="{AC1EEE1D-3340-4F87-974A-267712CA6E78}" type="slidenum">
              <a:rPr lang="es-ES" smtClean="0"/>
              <a:t>2</a:t>
            </a:fld>
            <a:endParaRPr lang="es-ES"/>
          </a:p>
        </p:txBody>
      </p:sp>
    </p:spTree>
    <p:extLst>
      <p:ext uri="{BB962C8B-B14F-4D97-AF65-F5344CB8AC3E}">
        <p14:creationId xmlns:p14="http://schemas.microsoft.com/office/powerpoint/2010/main" val="3662958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Cadre of Technical Advisers is known as Rotary’s Project Planning Experts – which we’ll talk more about during this presentation.  </a:t>
            </a:r>
          </a:p>
        </p:txBody>
      </p:sp>
      <p:sp>
        <p:nvSpPr>
          <p:cNvPr id="4" name="Slide Number Placeholder 3"/>
          <p:cNvSpPr>
            <a:spLocks noGrp="1"/>
          </p:cNvSpPr>
          <p:nvPr>
            <p:ph type="sldNum" sz="quarter" idx="5"/>
          </p:nvPr>
        </p:nvSpPr>
        <p:spPr/>
        <p:txBody>
          <a:bodyPr/>
          <a:lstStyle/>
          <a:p>
            <a:fld id="{AC1EEE1D-3340-4F87-974A-267712CA6E78}" type="slidenum">
              <a:rPr lang="es-ES" smtClean="0"/>
              <a:t>3</a:t>
            </a:fld>
            <a:endParaRPr lang="es-ES"/>
          </a:p>
        </p:txBody>
      </p:sp>
    </p:spTree>
    <p:extLst>
      <p:ext uri="{BB962C8B-B14F-4D97-AF65-F5344CB8AC3E}">
        <p14:creationId xmlns:p14="http://schemas.microsoft.com/office/powerpoint/2010/main" val="3416762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ヒラギノ角ゴ Pro W3" pitchFamily="-84" charset="-128"/>
              </a:rPr>
              <a:t>To begin, I’d like to show a short video to introduce the Cadre.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a typeface="ヒラギノ角ゴ Pro W3" pitchFamily="-84" charset="-128"/>
            </a:endParaRPr>
          </a:p>
          <a:p>
            <a:endParaRPr lang="en-US" dirty="0"/>
          </a:p>
        </p:txBody>
      </p:sp>
      <p:sp>
        <p:nvSpPr>
          <p:cNvPr id="4" name="Slide Number Placeholder 3"/>
          <p:cNvSpPr>
            <a:spLocks noGrp="1"/>
          </p:cNvSpPr>
          <p:nvPr>
            <p:ph type="sldNum" sz="quarter" idx="5"/>
          </p:nvPr>
        </p:nvSpPr>
        <p:spPr/>
        <p:txBody>
          <a:bodyPr/>
          <a:lstStyle/>
          <a:p>
            <a:fld id="{AC1EEE1D-3340-4F87-974A-267712CA6E78}" type="slidenum">
              <a:rPr lang="es-ES" smtClean="0"/>
              <a:t>4</a:t>
            </a:fld>
            <a:endParaRPr lang="es-ES"/>
          </a:p>
        </p:txBody>
      </p:sp>
    </p:spTree>
    <p:extLst>
      <p:ext uri="{BB962C8B-B14F-4D97-AF65-F5344CB8AC3E}">
        <p14:creationId xmlns:p14="http://schemas.microsoft.com/office/powerpoint/2010/main" val="2402461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I’ll expand on the overview provided in the video.</a:t>
            </a:r>
          </a:p>
          <a:p>
            <a:endParaRPr lang="en-US"/>
          </a:p>
          <a:p>
            <a:r>
              <a:rPr lang="en-US"/>
              <a:t>The Cadre is a group of volunteer Rotary members with professional expertise in Rotary’s areas of focus, as well as financial auditing. </a:t>
            </a:r>
          </a:p>
          <a:p>
            <a:endParaRPr lang="en-US"/>
          </a:p>
          <a:p>
            <a:r>
              <a:rPr lang="en-US"/>
              <a:t>The mission of the Cadre is to strengthen the impact of Rotary by advising Rotary members on projects and conducting grant project evaluations to help safeguard The Rotary Foundation’s funds.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more than 500 Cadre members from over 75 countries who speak 80 languages.</a:t>
            </a:r>
          </a:p>
          <a:p>
            <a:endParaRPr lang="en-US"/>
          </a:p>
          <a:p>
            <a:endParaRPr lang="en-US"/>
          </a:p>
        </p:txBody>
      </p:sp>
      <p:sp>
        <p:nvSpPr>
          <p:cNvPr id="4" name="Slide Number Placeholder 3"/>
          <p:cNvSpPr>
            <a:spLocks noGrp="1"/>
          </p:cNvSpPr>
          <p:nvPr>
            <p:ph type="sldNum" sz="quarter" idx="5"/>
          </p:nvPr>
        </p:nvSpPr>
        <p:spPr/>
        <p:txBody>
          <a:bodyPr/>
          <a:lstStyle/>
          <a:p>
            <a:fld id="{AC1EEE1D-3340-4F87-974A-267712CA6E78}" type="slidenum">
              <a:rPr lang="es-ES" smtClean="0"/>
              <a:t>5</a:t>
            </a:fld>
            <a:endParaRPr lang="es-ES"/>
          </a:p>
        </p:txBody>
      </p:sp>
    </p:spTree>
    <p:extLst>
      <p:ext uri="{BB962C8B-B14F-4D97-AF65-F5344CB8AC3E}">
        <p14:creationId xmlns:p14="http://schemas.microsoft.com/office/powerpoint/2010/main" val="1903161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Any Rotary member with the requisite experience can apply to become a Cadre adviser in the Rotary Grant Center. </a:t>
            </a:r>
          </a:p>
          <a:p>
            <a:endParaRPr lang="en-US"/>
          </a:p>
          <a:p>
            <a:r>
              <a:rPr lang="en-US"/>
              <a:t>To become a Cadre member, individuals must be a current, active member of a functioning Rotary or Rotaract club, be in good standing with The Rotary Foundation and Rotary International, have two years of professional experience in one of the seven areas of focus or financial auditing, and complete courses in the Learning Center. </a:t>
            </a:r>
          </a:p>
          <a:p>
            <a:endParaRPr lang="en-US"/>
          </a:p>
          <a:p>
            <a:r>
              <a:rPr lang="en-US"/>
              <a:t>Do you have any questions about these requirements?</a:t>
            </a:r>
          </a:p>
        </p:txBody>
      </p:sp>
      <p:sp>
        <p:nvSpPr>
          <p:cNvPr id="4" name="Slide Number Placeholder 3"/>
          <p:cNvSpPr>
            <a:spLocks noGrp="1"/>
          </p:cNvSpPr>
          <p:nvPr>
            <p:ph type="sldNum" sz="quarter" idx="5"/>
          </p:nvPr>
        </p:nvSpPr>
        <p:spPr/>
        <p:txBody>
          <a:bodyPr/>
          <a:lstStyle/>
          <a:p>
            <a:fld id="{AC1EEE1D-3340-4F87-974A-267712CA6E78}" type="slidenum">
              <a:rPr lang="es-ES" smtClean="0"/>
              <a:t>6</a:t>
            </a:fld>
            <a:endParaRPr lang="es-ES"/>
          </a:p>
        </p:txBody>
      </p:sp>
    </p:spTree>
    <p:extLst>
      <p:ext uri="{BB962C8B-B14F-4D97-AF65-F5344CB8AC3E}">
        <p14:creationId xmlns:p14="http://schemas.microsoft.com/office/powerpoint/2010/main" val="1873489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a:t>
            </a:r>
            <a:r>
              <a:rPr lang="en-US" baseline="0"/>
              <a:t>Cadre and its members are organized by technical sector and region to help foster collaborative efforts.  </a:t>
            </a:r>
          </a:p>
          <a:p>
            <a:endParaRPr lang="en-US"/>
          </a:p>
          <a:p>
            <a:r>
              <a:rPr lang="en-US"/>
              <a:t>The Cadre has eight technical sector groups, one per each area of focus plus financial auditing. To the right you can see a snapshot of Cadre members’ specializations.</a:t>
            </a:r>
          </a:p>
          <a:p>
            <a:endParaRPr lang="en-US"/>
          </a:p>
          <a:p>
            <a:r>
              <a:rPr lang="en-US"/>
              <a:t>Each of the eight groups is led by appointed technical coordinators. Technical coordinators have extensive technical and project development experience, as well as strong familiarity with the Cadre and Foundation programs. They consult with Foundation area of focus staff, Rotary Action Groups, and other partners in their technical areas to increase collaboration and share best practices with their Cadre adviser groups.</a:t>
            </a:r>
          </a:p>
          <a:p>
            <a:r>
              <a:rPr lang="en-US"/>
              <a:t>.</a:t>
            </a:r>
          </a:p>
          <a:p>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a:latin typeface="Arial" panose="020B0604020202020204" pitchFamily="34" charset="0"/>
                <a:ea typeface="ヒラギノ角ゴ Pro W3" pitchFamily="-84" charset="-128"/>
              </a:rPr>
              <a:t>  </a:t>
            </a:r>
          </a:p>
          <a:p>
            <a:endParaRPr lang="es-ES"/>
          </a:p>
        </p:txBody>
      </p:sp>
      <p:sp>
        <p:nvSpPr>
          <p:cNvPr id="4" name="Slide Number Placeholder 3"/>
          <p:cNvSpPr>
            <a:spLocks noGrp="1"/>
          </p:cNvSpPr>
          <p:nvPr>
            <p:ph type="sldNum" sz="quarter" idx="5"/>
          </p:nvPr>
        </p:nvSpPr>
        <p:spPr/>
        <p:txBody>
          <a:bodyPr/>
          <a:lstStyle/>
          <a:p>
            <a:fld id="{AC1EEE1D-3340-4F87-974A-267712CA6E78}" type="slidenum">
              <a:rPr lang="es-ES" smtClean="0"/>
              <a:t>7</a:t>
            </a:fld>
            <a:endParaRPr lang="es-ES"/>
          </a:p>
        </p:txBody>
      </p:sp>
    </p:spTree>
    <p:extLst>
      <p:ext uri="{BB962C8B-B14F-4D97-AF65-F5344CB8AC3E}">
        <p14:creationId xmlns:p14="http://schemas.microsoft.com/office/powerpoint/2010/main" val="438141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Cadre advisers are also organized into seven regions, as shown on the map. Each region is led by a Cadre regional organizer who focuses on strengthening local connections, building relationships between the Cadre and their region’s club, district and regional leaders, and mentoring.</a:t>
            </a:r>
          </a:p>
          <a:p>
            <a:endParaRPr lang="es-ES" dirty="0"/>
          </a:p>
        </p:txBody>
      </p:sp>
      <p:sp>
        <p:nvSpPr>
          <p:cNvPr id="4" name="Slide Number Placeholder 3"/>
          <p:cNvSpPr>
            <a:spLocks noGrp="1"/>
          </p:cNvSpPr>
          <p:nvPr>
            <p:ph type="sldNum" sz="quarter" idx="5"/>
          </p:nvPr>
        </p:nvSpPr>
        <p:spPr/>
        <p:txBody>
          <a:bodyPr/>
          <a:lstStyle/>
          <a:p>
            <a:fld id="{AC1EEE1D-3340-4F87-974A-267712CA6E78}" type="slidenum">
              <a:rPr lang="es-ES" smtClean="0"/>
              <a:t>8</a:t>
            </a:fld>
            <a:endParaRPr lang="es-ES"/>
          </a:p>
        </p:txBody>
      </p:sp>
    </p:spTree>
    <p:extLst>
      <p:ext uri="{BB962C8B-B14F-4D97-AF65-F5344CB8AC3E}">
        <p14:creationId xmlns:p14="http://schemas.microsoft.com/office/powerpoint/2010/main" val="13439786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pitchFamily="-107" charset="0"/>
                <a:ea typeface="ＭＳ Ｐゴシック" charset="0"/>
                <a:cs typeface="ヒラギノ角ゴ Pro W3" pitchFamily="-107" charset="-128"/>
              </a:rPr>
              <a:t>Now that we have a better idea of who Cadre members are, let’s talk more about what they do.</a:t>
            </a:r>
          </a:p>
          <a:p>
            <a:endParaRPr lang="en-US" dirty="0"/>
          </a:p>
          <a:p>
            <a:r>
              <a:rPr lang="en-US" dirty="0"/>
              <a:t>The two main roles of the Cadre are to</a:t>
            </a:r>
          </a:p>
          <a:p>
            <a:pPr marL="171450" indent="-171450">
              <a:buFont typeface="Arial" panose="020B0604020202020204" pitchFamily="34" charset="0"/>
              <a:buChar char="•"/>
            </a:pPr>
            <a:r>
              <a:rPr lang="en-US" dirty="0"/>
              <a:t>assist The Rotary Foundation with the evaluation of Rotary grants and </a:t>
            </a:r>
          </a:p>
          <a:p>
            <a:pPr marL="171450" indent="-171450">
              <a:buFont typeface="Arial" panose="020B0604020202020204" pitchFamily="34" charset="0"/>
              <a:buChar char="•"/>
            </a:pPr>
            <a:r>
              <a:rPr lang="en-US" dirty="0"/>
              <a:t>help Rotary members with the planning and implementation of projects.</a:t>
            </a:r>
          </a:p>
        </p:txBody>
      </p:sp>
      <p:sp>
        <p:nvSpPr>
          <p:cNvPr id="4" name="Slide Number Placeholder 3"/>
          <p:cNvSpPr>
            <a:spLocks noGrp="1"/>
          </p:cNvSpPr>
          <p:nvPr>
            <p:ph type="sldNum" sz="quarter" idx="5"/>
          </p:nvPr>
        </p:nvSpPr>
        <p:spPr/>
        <p:txBody>
          <a:bodyPr/>
          <a:lstStyle/>
          <a:p>
            <a:fld id="{AC1EEE1D-3340-4F87-974A-267712CA6E78}" type="slidenum">
              <a:rPr lang="es-ES" smtClean="0"/>
              <a:t>9</a:t>
            </a:fld>
            <a:endParaRPr lang="es-ES"/>
          </a:p>
        </p:txBody>
      </p:sp>
    </p:spTree>
    <p:extLst>
      <p:ext uri="{BB962C8B-B14F-4D97-AF65-F5344CB8AC3E}">
        <p14:creationId xmlns:p14="http://schemas.microsoft.com/office/powerpoint/2010/main" val="3185538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90E09-A76E-730A-A799-7AD3CDC16E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BCFB83-8A1D-F1F4-0239-69C26EE9A8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4D683C-5EA0-1FC9-8907-C93C08B1FF78}"/>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5" name="Footer Placeholder 4">
            <a:extLst>
              <a:ext uri="{FF2B5EF4-FFF2-40B4-BE49-F238E27FC236}">
                <a16:creationId xmlns:a16="http://schemas.microsoft.com/office/drawing/2014/main" id="{5906ED22-5889-6A56-FB28-459BA0C22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9C4EA-5976-EDBD-8E44-C9B25FD43FA2}"/>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2887686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AF536-64D5-7635-5467-41CF021D40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11398D-0256-1741-7450-CC2555FE2E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59C6A-D38E-633A-B727-B26BB19ED791}"/>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5" name="Footer Placeholder 4">
            <a:extLst>
              <a:ext uri="{FF2B5EF4-FFF2-40B4-BE49-F238E27FC236}">
                <a16:creationId xmlns:a16="http://schemas.microsoft.com/office/drawing/2014/main" id="{F5AC4E5F-3E31-1CD2-F843-803D30EF4B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6A896F-D2CC-402D-9A12-94310009303E}"/>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660202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673E0E-441A-8F6B-A3C5-6540628BD6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FD7A65-2F0E-436A-6949-AD560AB077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61EF2-730C-F59E-9AE0-AE06898C405D}"/>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5" name="Footer Placeholder 4">
            <a:extLst>
              <a:ext uri="{FF2B5EF4-FFF2-40B4-BE49-F238E27FC236}">
                <a16:creationId xmlns:a16="http://schemas.microsoft.com/office/drawing/2014/main" id="{0F4E83BE-9CAE-6373-5572-F9CF9EA24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42D1EB-20A6-3352-2EE8-2EF2DBCBC448}"/>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3546556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F8120A-952E-FA5C-AD31-AA8C40DBB3AA}"/>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3" name="Footer Placeholder 2">
            <a:extLst>
              <a:ext uri="{FF2B5EF4-FFF2-40B4-BE49-F238E27FC236}">
                <a16:creationId xmlns:a16="http://schemas.microsoft.com/office/drawing/2014/main" id="{5496BB20-6178-19CF-6189-00F7119F79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7D99DE-E230-95AF-B09A-60B2915B69FA}"/>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97704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DCE8-33D6-7627-B9C9-90DB11652C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DD0AD5-631C-1EB6-95E7-CECCB1C135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4C74C0-8485-A08B-8776-86451849BA03}"/>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5" name="Footer Placeholder 4">
            <a:extLst>
              <a:ext uri="{FF2B5EF4-FFF2-40B4-BE49-F238E27FC236}">
                <a16:creationId xmlns:a16="http://schemas.microsoft.com/office/drawing/2014/main" id="{2140B4BA-F7DD-57D8-E0DE-33E08BB117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57DB8F-195A-D7EF-26F1-2D0E2CDB7B18}"/>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3879214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1A3F8-450F-1B08-A49C-74342A6EFF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A6DE3E-CA2D-32E9-86EB-85C64DEEC4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5FC33B-59A4-A779-B359-960F3CD98068}"/>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5" name="Footer Placeholder 4">
            <a:extLst>
              <a:ext uri="{FF2B5EF4-FFF2-40B4-BE49-F238E27FC236}">
                <a16:creationId xmlns:a16="http://schemas.microsoft.com/office/drawing/2014/main" id="{64298A59-1346-BD57-A42B-F4CBC5E70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BA0014-E539-B925-61D2-11FC04628469}"/>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1863598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0F3A-FF10-BAB2-B39E-CC1EA79D52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17A880-E5E3-6F14-DB8F-1208987F69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E91024-E75B-158E-4786-5CFA7FC1ED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325D1D-1D36-E67F-63DB-E7D8688C601A}"/>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6" name="Footer Placeholder 5">
            <a:extLst>
              <a:ext uri="{FF2B5EF4-FFF2-40B4-BE49-F238E27FC236}">
                <a16:creationId xmlns:a16="http://schemas.microsoft.com/office/drawing/2014/main" id="{8FBD5140-E9C1-38CE-EB83-9DD65D8BB8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E1C24F-7C6C-5F58-CF98-F6D518512342}"/>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811220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2B22D-06F4-0FC4-EDA3-3738C1F699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F0C2B-DF59-D4C0-13A6-56A9C4FD96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43AAB3-CFB1-B89C-0EA9-3649A53E46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F76C8F-6D68-A4FF-FBCD-8385C927C5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9E53EE-CD4C-44E7-9983-EAB4770592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2800A9-D459-81D8-2629-FDBCF2F28EF7}"/>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8" name="Footer Placeholder 7">
            <a:extLst>
              <a:ext uri="{FF2B5EF4-FFF2-40B4-BE49-F238E27FC236}">
                <a16:creationId xmlns:a16="http://schemas.microsoft.com/office/drawing/2014/main" id="{3506B265-E920-CA7D-D4F0-098B2F93EEE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282C54-E4F2-EFC3-D59F-BC6AC9A71B6C}"/>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2075609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C65A8-1291-B42A-6F12-E3D9A48E09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E655A3-19A7-3007-38A0-7FA1A14FE3A2}"/>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4" name="Footer Placeholder 3">
            <a:extLst>
              <a:ext uri="{FF2B5EF4-FFF2-40B4-BE49-F238E27FC236}">
                <a16:creationId xmlns:a16="http://schemas.microsoft.com/office/drawing/2014/main" id="{D076FDA0-EE44-D4C1-3389-6E9B8A783A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B204AF8-E016-060D-6DA4-A089A857B0EE}"/>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1939399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F8120A-952E-FA5C-AD31-AA8C40DBB3AA}"/>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3" name="Footer Placeholder 2">
            <a:extLst>
              <a:ext uri="{FF2B5EF4-FFF2-40B4-BE49-F238E27FC236}">
                <a16:creationId xmlns:a16="http://schemas.microsoft.com/office/drawing/2014/main" id="{5496BB20-6178-19CF-6189-00F7119F79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7D99DE-E230-95AF-B09A-60B2915B69FA}"/>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97704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A3F84-9754-2CC6-0932-3ECE90C2C4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D16E09-6D2F-3E6D-73C2-C75C5EAD3F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42CE40-CF84-0E22-5E9F-BCB6AFEEC0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A93E27-27F2-B3CF-BFB4-382331EF656E}"/>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6" name="Footer Placeholder 5">
            <a:extLst>
              <a:ext uri="{FF2B5EF4-FFF2-40B4-BE49-F238E27FC236}">
                <a16:creationId xmlns:a16="http://schemas.microsoft.com/office/drawing/2014/main" id="{295BC5DE-C548-4265-C064-EDC80B005C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39E5BB-C601-2E2A-91B2-A16C92ED6A70}"/>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2473156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91922-DF8E-B3B3-F6EA-4D5A38B44E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04AB20-412C-F939-2141-EF05E065A8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1E46B4-DD75-0249-EDBD-372639E33D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7B8561-4BA8-F354-0E98-D7321A4A5F97}"/>
              </a:ext>
            </a:extLst>
          </p:cNvPr>
          <p:cNvSpPr>
            <a:spLocks noGrp="1"/>
          </p:cNvSpPr>
          <p:nvPr>
            <p:ph type="dt" sz="half" idx="10"/>
          </p:nvPr>
        </p:nvSpPr>
        <p:spPr/>
        <p:txBody>
          <a:bodyPr/>
          <a:lstStyle/>
          <a:p>
            <a:fld id="{89E946F6-FBFC-2642-9D7A-C17B619622BC}" type="datetimeFigureOut">
              <a:rPr lang="en-US" smtClean="0"/>
              <a:t>11-Apr-2024</a:t>
            </a:fld>
            <a:endParaRPr lang="en-US"/>
          </a:p>
        </p:txBody>
      </p:sp>
      <p:sp>
        <p:nvSpPr>
          <p:cNvPr id="6" name="Footer Placeholder 5">
            <a:extLst>
              <a:ext uri="{FF2B5EF4-FFF2-40B4-BE49-F238E27FC236}">
                <a16:creationId xmlns:a16="http://schemas.microsoft.com/office/drawing/2014/main" id="{8E367EDA-ADBC-68D4-1735-29E832450C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584A35-49BE-8CA0-5850-1F8734FC0710}"/>
              </a:ext>
            </a:extLst>
          </p:cNvPr>
          <p:cNvSpPr>
            <a:spLocks noGrp="1"/>
          </p:cNvSpPr>
          <p:nvPr>
            <p:ph type="sldNum" sz="quarter" idx="12"/>
          </p:nvPr>
        </p:nvSpPr>
        <p:spPr/>
        <p:txBody>
          <a:bodyPr/>
          <a:lstStyle/>
          <a:p>
            <a:fld id="{72280EC4-931C-9241-A1B0-142045326DE0}" type="slidenum">
              <a:rPr lang="en-US" smtClean="0"/>
              <a:t>‹#›</a:t>
            </a:fld>
            <a:endParaRPr lang="en-US"/>
          </a:p>
        </p:txBody>
      </p:sp>
    </p:spTree>
    <p:extLst>
      <p:ext uri="{BB962C8B-B14F-4D97-AF65-F5344CB8AC3E}">
        <p14:creationId xmlns:p14="http://schemas.microsoft.com/office/powerpoint/2010/main" val="206215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56CB62-30F9-3DED-4BEC-33EF1D56F8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B5877D-68DC-4CAA-093B-05DDD6F049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FDF3B-6805-7F81-4BC0-54F314890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E946F6-FBFC-2642-9D7A-C17B619622BC}" type="datetimeFigureOut">
              <a:rPr lang="en-US" smtClean="0"/>
              <a:t>11-Apr-2024</a:t>
            </a:fld>
            <a:endParaRPr lang="en-US"/>
          </a:p>
        </p:txBody>
      </p:sp>
      <p:sp>
        <p:nvSpPr>
          <p:cNvPr id="5" name="Footer Placeholder 4">
            <a:extLst>
              <a:ext uri="{FF2B5EF4-FFF2-40B4-BE49-F238E27FC236}">
                <a16:creationId xmlns:a16="http://schemas.microsoft.com/office/drawing/2014/main" id="{A090B86C-9A96-CBFE-7FF8-905A3FDCB0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F6B371-56A2-15BC-B7C4-9798DDF420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80EC4-931C-9241-A1B0-142045326DE0}" type="slidenum">
              <a:rPr lang="en-US" smtClean="0"/>
              <a:t>‹#›</a:t>
            </a:fld>
            <a:endParaRPr lang="en-US"/>
          </a:p>
        </p:txBody>
      </p:sp>
    </p:spTree>
    <p:extLst>
      <p:ext uri="{BB962C8B-B14F-4D97-AF65-F5344CB8AC3E}">
        <p14:creationId xmlns:p14="http://schemas.microsoft.com/office/powerpoint/2010/main" val="872968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56CB62-30F9-3DED-4BEC-33EF1D56F8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B5877D-68DC-4CAA-093B-05DDD6F049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FDF3B-6805-7F81-4BC0-54F314890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E946F6-FBFC-2642-9D7A-C17B619622BC}" type="datetimeFigureOut">
              <a:rPr lang="en-US" smtClean="0"/>
              <a:t>11-Apr-2024</a:t>
            </a:fld>
            <a:endParaRPr lang="en-US"/>
          </a:p>
        </p:txBody>
      </p:sp>
      <p:sp>
        <p:nvSpPr>
          <p:cNvPr id="5" name="Footer Placeholder 4">
            <a:extLst>
              <a:ext uri="{FF2B5EF4-FFF2-40B4-BE49-F238E27FC236}">
                <a16:creationId xmlns:a16="http://schemas.microsoft.com/office/drawing/2014/main" id="{A090B86C-9A96-CBFE-7FF8-905A3FDCB0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F6B371-56A2-15BC-B7C4-9798DDF420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80EC4-931C-9241-A1B0-142045326DE0}" type="slidenum">
              <a:rPr lang="en-US" smtClean="0"/>
              <a:t>‹#›</a:t>
            </a:fld>
            <a:endParaRPr lang="en-US"/>
          </a:p>
        </p:txBody>
      </p:sp>
    </p:spTree>
    <p:extLst>
      <p:ext uri="{BB962C8B-B14F-4D97-AF65-F5344CB8AC3E}">
        <p14:creationId xmlns:p14="http://schemas.microsoft.com/office/powerpoint/2010/main" val="87296806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jpe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s://my-cms.rotary.org/en/document/cadre-technical-advisers-technical-coordinators" TargetMode="External"/><Relationship Id="rId4" Type="http://schemas.openxmlformats.org/officeDocument/2006/relationships/hyperlink" Target="mailto:cadre@rotary.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ideo" Target="https://rotary365.sharepoint.com/:v:/r/sites/TMOG-TRFCadre/Shared%20Documents/General/Cadre%20Promotional%20Materials/Cadre%20Video/English%20(EN)%20-%20Cadre%20Video.mp4?csf=1&amp;web=1&amp;e=ehyYOE" TargetMode="Externa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and blue rectangular object with white text&#10;&#10;Description automatically generated">
            <a:extLst>
              <a:ext uri="{FF2B5EF4-FFF2-40B4-BE49-F238E27FC236}">
                <a16:creationId xmlns:a16="http://schemas.microsoft.com/office/drawing/2014/main" id="{D9AE6AB9-3906-4553-42CE-7E6C9ECAFC80}"/>
              </a:ext>
            </a:extLst>
          </p:cNvPr>
          <p:cNvPicPr>
            <a:picLocks noChangeAspect="1"/>
          </p:cNvPicPr>
          <p:nvPr/>
        </p:nvPicPr>
        <p:blipFill>
          <a:blip r:embed="rId3"/>
          <a:stretch>
            <a:fillRect/>
          </a:stretch>
        </p:blipFill>
        <p:spPr>
          <a:xfrm>
            <a:off x="0" y="0"/>
            <a:ext cx="12192000" cy="6865150"/>
          </a:xfrm>
          <a:prstGeom prst="rect">
            <a:avLst/>
          </a:prstGeom>
        </p:spPr>
      </p:pic>
    </p:spTree>
    <p:extLst>
      <p:ext uri="{BB962C8B-B14F-4D97-AF65-F5344CB8AC3E}">
        <p14:creationId xmlns:p14="http://schemas.microsoft.com/office/powerpoint/2010/main" val="33576279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yellow, logo&#10;&#10;Description automatically generated">
            <a:extLst>
              <a:ext uri="{FF2B5EF4-FFF2-40B4-BE49-F238E27FC236}">
                <a16:creationId xmlns:a16="http://schemas.microsoft.com/office/drawing/2014/main" id="{6CDDEFEF-1C87-2987-ACD0-7C3862203EF6}"/>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2D3D7BA-93EB-F5A6-4D31-E951FEA2B3CD}"/>
              </a:ext>
            </a:extLst>
          </p:cNvPr>
          <p:cNvSpPr txBox="1"/>
          <p:nvPr/>
        </p:nvSpPr>
        <p:spPr>
          <a:xfrm>
            <a:off x="2148114" y="1838861"/>
            <a:ext cx="9935029" cy="3600986"/>
          </a:xfrm>
          <a:prstGeom prst="rect">
            <a:avLst/>
          </a:prstGeom>
          <a:noFill/>
        </p:spPr>
        <p:txBody>
          <a:bodyPr wrap="square">
            <a:spAutoFit/>
          </a:bodyPr>
          <a:lstStyle/>
          <a:p>
            <a:r>
              <a:rPr lang="en-US" altLang="en-US" sz="7600">
                <a:latin typeface="Open Sans Light" panose="020B0306030504020204" pitchFamily="34" charset="0"/>
                <a:ea typeface="Open Sans Light" panose="020B0306030504020204" pitchFamily="34" charset="0"/>
                <a:cs typeface="Open Sans Light" panose="020B0306030504020204" pitchFamily="34" charset="0"/>
              </a:rPr>
              <a:t>Do you have experience with the Cadre?</a:t>
            </a:r>
            <a:endParaRPr lang="en-US" altLang="en-US" sz="7600" b="1">
              <a:solidFill>
                <a:srgbClr val="00ACBA"/>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2712559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and blue rectangle&#10;&#10;Description automatically generated with low confidence">
            <a:extLst>
              <a:ext uri="{FF2B5EF4-FFF2-40B4-BE49-F238E27FC236}">
                <a16:creationId xmlns:a16="http://schemas.microsoft.com/office/drawing/2014/main" id="{117E59E9-C9C3-1610-C346-3977AD67C378}"/>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E995B56-5D48-A14D-7F90-F0FDAABB8A15}"/>
              </a:ext>
            </a:extLst>
          </p:cNvPr>
          <p:cNvSpPr txBox="1"/>
          <p:nvPr/>
        </p:nvSpPr>
        <p:spPr>
          <a:xfrm>
            <a:off x="2300245" y="532707"/>
            <a:ext cx="6574842" cy="769441"/>
          </a:xfrm>
          <a:prstGeom prst="rect">
            <a:avLst/>
          </a:prstGeom>
          <a:noFill/>
        </p:spPr>
        <p:txBody>
          <a:bodyPr wrap="square" rtlCol="0">
            <a:spAutoFit/>
          </a:bodyPr>
          <a:lstStyle/>
          <a:p>
            <a:r>
              <a:rPr lang="en-US" sz="4400">
                <a:latin typeface="Open Sans Light" panose="020B0306030504020204" pitchFamily="34" charset="0"/>
                <a:ea typeface="Open Sans Light" panose="020B0306030504020204" pitchFamily="34" charset="0"/>
                <a:cs typeface="Open Sans Light" panose="020B0306030504020204" pitchFamily="34" charset="0"/>
              </a:rPr>
              <a:t>CADRE ROLES: Evaluate</a:t>
            </a:r>
          </a:p>
        </p:txBody>
      </p:sp>
      <p:pic>
        <p:nvPicPr>
          <p:cNvPr id="7" name="Picture Placeholder 3">
            <a:extLst>
              <a:ext uri="{FF2B5EF4-FFF2-40B4-BE49-F238E27FC236}">
                <a16:creationId xmlns:a16="http://schemas.microsoft.com/office/drawing/2014/main" id="{42D9A2EA-65F7-D253-185D-B5B03DEBA96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298731" y="1142680"/>
            <a:ext cx="4913179" cy="571532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pic>
      <p:sp>
        <p:nvSpPr>
          <p:cNvPr id="9" name="TextBox 8">
            <a:extLst>
              <a:ext uri="{FF2B5EF4-FFF2-40B4-BE49-F238E27FC236}">
                <a16:creationId xmlns:a16="http://schemas.microsoft.com/office/drawing/2014/main" id="{77F17AC8-8C10-D6D5-AB94-A6CDAFE47CE8}"/>
              </a:ext>
            </a:extLst>
          </p:cNvPr>
          <p:cNvSpPr txBox="1"/>
          <p:nvPr/>
        </p:nvSpPr>
        <p:spPr>
          <a:xfrm>
            <a:off x="1429857" y="2169537"/>
            <a:ext cx="5176216" cy="4719241"/>
          </a:xfrm>
          <a:prstGeom prst="rect">
            <a:avLst/>
          </a:prstGeom>
          <a:noFill/>
        </p:spPr>
        <p:txBody>
          <a:bodyPr wrap="square">
            <a:spAutoFit/>
          </a:bodyPr>
          <a:lstStyle/>
          <a:p>
            <a:pPr>
              <a:spcAft>
                <a:spcPts val="400"/>
              </a:spcAft>
            </a:pPr>
            <a:r>
              <a:rPr lang="en-US" sz="2600">
                <a:latin typeface="Open Sans Light" panose="020B0306030504020204" pitchFamily="34" charset="0"/>
                <a:ea typeface="Open Sans Light" panose="020B0306030504020204" pitchFamily="34" charset="0"/>
                <a:cs typeface="Open Sans Light" panose="020B0306030504020204" pitchFamily="34" charset="0"/>
              </a:rPr>
              <a:t>Assist with Rotary Foundation evaluations</a:t>
            </a:r>
          </a:p>
          <a:p>
            <a:pPr marL="342900" indent="-342900">
              <a:spcAft>
                <a:spcPts val="400"/>
              </a:spcAft>
              <a:buFont typeface="Arial" panose="020B0604020202020204" pitchFamily="34" charset="0"/>
              <a:buChar char="•"/>
            </a:pPr>
            <a:r>
              <a:rPr lang="en-US" sz="2600">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rPr>
              <a:t>Application reviews</a:t>
            </a:r>
          </a:p>
          <a:p>
            <a:pPr marL="342900" indent="-342900">
              <a:spcAft>
                <a:spcPts val="400"/>
              </a:spcAft>
              <a:buFont typeface="Arial" panose="020B0604020202020204" pitchFamily="34" charset="0"/>
              <a:buChar char="•"/>
            </a:pPr>
            <a:r>
              <a:rPr lang="en-US" sz="2600">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rPr>
              <a:t>Site visits and audits</a:t>
            </a:r>
          </a:p>
          <a:p>
            <a:pPr marL="342900" indent="-342900">
              <a:spcAft>
                <a:spcPts val="400"/>
              </a:spcAft>
              <a:buFont typeface="Arial" panose="020B0604020202020204" pitchFamily="34" charset="0"/>
              <a:buChar char="•"/>
            </a:pPr>
            <a:r>
              <a:rPr lang="en-US" sz="2600">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rPr>
              <a:t>Special programs and partnerships (such as Programs of Scale, corporate social responsibility grants, and the Grant Model Evaluation)</a:t>
            </a:r>
            <a:endParaRPr lang="en-US" sz="2600" b="1">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endParaRPr>
          </a:p>
          <a:p>
            <a:pPr marL="342900" indent="-342900">
              <a:spcAft>
                <a:spcPts val="400"/>
              </a:spcAft>
              <a:buFont typeface="Arial" panose="020B0604020202020204" pitchFamily="34" charset="0"/>
              <a:buChar char="•"/>
            </a:pPr>
            <a:endParaRPr lang="en-US" sz="2600" b="1">
              <a:solidFill>
                <a:schemeClr val="tx2"/>
              </a:solidFill>
              <a:latin typeface="Open Sans Light" panose="020B0306030504020204" pitchFamily="34" charset="0"/>
              <a:ea typeface="Open Sans Light" panose="020B0306030504020204" pitchFamily="34" charset="0"/>
              <a:cs typeface="Open Sans Light" panose="020B0306030504020204" pitchFamily="34" charset="0"/>
            </a:endParaRPr>
          </a:p>
          <a:p>
            <a:pPr>
              <a:spcAft>
                <a:spcPts val="400"/>
              </a:spcAft>
            </a:pPr>
            <a:endParaRPr lang="en-US" sz="2400">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044216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symbol, design&#10;&#10;Description automatically generated">
            <a:extLst>
              <a:ext uri="{FF2B5EF4-FFF2-40B4-BE49-F238E27FC236}">
                <a16:creationId xmlns:a16="http://schemas.microsoft.com/office/drawing/2014/main" id="{0105130D-C895-40DC-9DFC-2AA0978F1F57}"/>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DAB561CF-A47F-686E-F771-500B5741E8E7}"/>
              </a:ext>
            </a:extLst>
          </p:cNvPr>
          <p:cNvSpPr txBox="1"/>
          <p:nvPr/>
        </p:nvSpPr>
        <p:spPr>
          <a:xfrm>
            <a:off x="2011122" y="583721"/>
            <a:ext cx="7490066" cy="707886"/>
          </a:xfrm>
          <a:prstGeom prst="rect">
            <a:avLst/>
          </a:prstGeom>
          <a:noFill/>
        </p:spPr>
        <p:txBody>
          <a:bodyPr wrap="square" rtlCol="0">
            <a:spAutoFit/>
          </a:bodyPr>
          <a:lstStyle/>
          <a:p>
            <a:r>
              <a:rPr lang="en-US" sz="4000">
                <a:latin typeface="Open Sans Light" panose="020B0306030504020204" pitchFamily="34" charset="0"/>
                <a:ea typeface="Open Sans Light" panose="020B0306030504020204" pitchFamily="34" charset="0"/>
                <a:cs typeface="Open Sans Light" panose="020B0306030504020204" pitchFamily="34" charset="0"/>
              </a:rPr>
              <a:t> CADRE EVALUATIONS RY13-22</a:t>
            </a:r>
          </a:p>
        </p:txBody>
      </p:sp>
      <p:pic>
        <p:nvPicPr>
          <p:cNvPr id="18" name="Picture 17">
            <a:extLst>
              <a:ext uri="{FF2B5EF4-FFF2-40B4-BE49-F238E27FC236}">
                <a16:creationId xmlns:a16="http://schemas.microsoft.com/office/drawing/2014/main" id="{73C5EA54-9B9A-B511-19DC-5457077DF1B5}"/>
              </a:ext>
            </a:extLst>
          </p:cNvPr>
          <p:cNvPicPr>
            <a:picLocks noChangeAspect="1"/>
          </p:cNvPicPr>
          <p:nvPr/>
        </p:nvPicPr>
        <p:blipFill rotWithShape="1">
          <a:blip r:embed="rId4"/>
          <a:srcRect l="7183" t="14792"/>
          <a:stretch/>
        </p:blipFill>
        <p:spPr>
          <a:xfrm>
            <a:off x="1696351" y="1552876"/>
            <a:ext cx="10495649" cy="5888845"/>
          </a:xfrm>
          <a:prstGeom prst="rect">
            <a:avLst/>
          </a:prstGeom>
        </p:spPr>
      </p:pic>
      <p:grpSp>
        <p:nvGrpSpPr>
          <p:cNvPr id="24" name="Group 23">
            <a:extLst>
              <a:ext uri="{FF2B5EF4-FFF2-40B4-BE49-F238E27FC236}">
                <a16:creationId xmlns:a16="http://schemas.microsoft.com/office/drawing/2014/main" id="{C88D6EB5-9875-E5DD-B36F-E2DF964C304E}"/>
              </a:ext>
            </a:extLst>
          </p:cNvPr>
          <p:cNvGrpSpPr/>
          <p:nvPr/>
        </p:nvGrpSpPr>
        <p:grpSpPr>
          <a:xfrm>
            <a:off x="879677" y="5535615"/>
            <a:ext cx="2488556" cy="738664"/>
            <a:chOff x="4861368" y="1173245"/>
            <a:chExt cx="2488556" cy="738664"/>
          </a:xfrm>
        </p:grpSpPr>
        <p:pic>
          <p:nvPicPr>
            <p:cNvPr id="23" name="Picture 22">
              <a:extLst>
                <a:ext uri="{FF2B5EF4-FFF2-40B4-BE49-F238E27FC236}">
                  <a16:creationId xmlns:a16="http://schemas.microsoft.com/office/drawing/2014/main" id="{9B1C5359-1803-D9CA-67AB-32BEEB9AE6B0}"/>
                </a:ext>
              </a:extLst>
            </p:cNvPr>
            <p:cNvPicPr>
              <a:picLocks noChangeAspect="1"/>
            </p:cNvPicPr>
            <p:nvPr/>
          </p:nvPicPr>
          <p:blipFill rotWithShape="1">
            <a:blip r:embed="rId4"/>
            <a:srcRect l="40993" t="1" r="43760" b="92544"/>
            <a:stretch/>
          </p:blipFill>
          <p:spPr>
            <a:xfrm>
              <a:off x="5221028" y="1347373"/>
              <a:ext cx="1749943" cy="523016"/>
            </a:xfrm>
            <a:prstGeom prst="rect">
              <a:avLst/>
            </a:prstGeom>
          </p:spPr>
        </p:pic>
        <p:sp>
          <p:nvSpPr>
            <p:cNvPr id="19" name="TextBox 18">
              <a:extLst>
                <a:ext uri="{FF2B5EF4-FFF2-40B4-BE49-F238E27FC236}">
                  <a16:creationId xmlns:a16="http://schemas.microsoft.com/office/drawing/2014/main" id="{6142DFD3-2251-6C60-C0BC-879AE9F0C63B}"/>
                </a:ext>
              </a:extLst>
            </p:cNvPr>
            <p:cNvSpPr txBox="1"/>
            <p:nvPr/>
          </p:nvSpPr>
          <p:spPr>
            <a:xfrm>
              <a:off x="4861368" y="1173245"/>
              <a:ext cx="2488556" cy="738664"/>
            </a:xfrm>
            <a:prstGeom prst="rect">
              <a:avLst/>
            </a:prstGeom>
            <a:noFill/>
          </p:spPr>
          <p:txBody>
            <a:bodyPr wrap="square" rtlCol="0">
              <a:spAutoFit/>
            </a:bodyPr>
            <a:lstStyle/>
            <a:p>
              <a:r>
                <a:rPr lang="en-US" sz="1400">
                  <a:latin typeface="Open Sans Light" panose="020B0306030504020204" pitchFamily="34" charset="0"/>
                  <a:ea typeface="Open Sans Light" panose="020B0306030504020204" pitchFamily="34" charset="0"/>
                  <a:cs typeface="Open Sans Light" panose="020B0306030504020204" pitchFamily="34" charset="0"/>
                </a:rPr>
                <a:t>Count of Projects Reviewed</a:t>
              </a:r>
            </a:p>
            <a:p>
              <a:endParaRPr lang="en-US" sz="1400">
                <a:latin typeface="Open Sans Light" panose="020B0306030504020204" pitchFamily="34" charset="0"/>
                <a:ea typeface="Open Sans Light" panose="020B0306030504020204" pitchFamily="34" charset="0"/>
                <a:cs typeface="Open Sans Light" panose="020B0306030504020204" pitchFamily="34" charset="0"/>
              </a:endParaRPr>
            </a:p>
            <a:p>
              <a:r>
                <a:rPr lang="en-US" sz="1400">
                  <a:latin typeface="Open Sans Light" panose="020B0306030504020204" pitchFamily="34" charset="0"/>
                  <a:ea typeface="Open Sans Light" panose="020B0306030504020204" pitchFamily="34" charset="0"/>
                  <a:cs typeface="Open Sans Light" panose="020B0306030504020204" pitchFamily="34" charset="0"/>
                </a:rPr>
                <a:t>Low		 High</a:t>
              </a:r>
            </a:p>
          </p:txBody>
        </p:sp>
      </p:grpSp>
    </p:spTree>
    <p:extLst>
      <p:ext uri="{BB962C8B-B14F-4D97-AF65-F5344CB8AC3E}">
        <p14:creationId xmlns:p14="http://schemas.microsoft.com/office/powerpoint/2010/main" val="1804857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and blue rectangle&#10;&#10;Description automatically generated with low confidence">
            <a:extLst>
              <a:ext uri="{FF2B5EF4-FFF2-40B4-BE49-F238E27FC236}">
                <a16:creationId xmlns:a16="http://schemas.microsoft.com/office/drawing/2014/main" id="{117E59E9-C9C3-1610-C346-3977AD67C378}"/>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E995B56-5D48-A14D-7F90-F0FDAABB8A15}"/>
              </a:ext>
            </a:extLst>
          </p:cNvPr>
          <p:cNvSpPr txBox="1"/>
          <p:nvPr/>
        </p:nvSpPr>
        <p:spPr>
          <a:xfrm>
            <a:off x="2300245" y="532707"/>
            <a:ext cx="6574842" cy="769441"/>
          </a:xfrm>
          <a:prstGeom prst="rect">
            <a:avLst/>
          </a:prstGeom>
          <a:noFill/>
        </p:spPr>
        <p:txBody>
          <a:bodyPr wrap="square" rtlCol="0">
            <a:spAutoFit/>
          </a:bodyPr>
          <a:lstStyle/>
          <a:p>
            <a:r>
              <a:rPr lang="en-US" sz="4400">
                <a:latin typeface="Open Sans Light" panose="020B0306030504020204" pitchFamily="34" charset="0"/>
                <a:ea typeface="Open Sans Light" panose="020B0306030504020204" pitchFamily="34" charset="0"/>
                <a:cs typeface="Open Sans Light" panose="020B0306030504020204" pitchFamily="34" charset="0"/>
              </a:rPr>
              <a:t>CADRE ROLES: Advise</a:t>
            </a:r>
          </a:p>
        </p:txBody>
      </p:sp>
      <p:sp>
        <p:nvSpPr>
          <p:cNvPr id="9" name="TextBox 8">
            <a:extLst>
              <a:ext uri="{FF2B5EF4-FFF2-40B4-BE49-F238E27FC236}">
                <a16:creationId xmlns:a16="http://schemas.microsoft.com/office/drawing/2014/main" id="{77F17AC8-8C10-D6D5-AB94-A6CDAFE47CE8}"/>
              </a:ext>
            </a:extLst>
          </p:cNvPr>
          <p:cNvSpPr txBox="1"/>
          <p:nvPr/>
        </p:nvSpPr>
        <p:spPr>
          <a:xfrm>
            <a:off x="1309507" y="2398615"/>
            <a:ext cx="3895541" cy="2308324"/>
          </a:xfrm>
          <a:prstGeom prst="rect">
            <a:avLst/>
          </a:prstGeom>
          <a:noFill/>
        </p:spPr>
        <p:txBody>
          <a:bodyPr wrap="square">
            <a:spAutoFit/>
          </a:bodyPr>
          <a:lstStyle/>
          <a:p>
            <a:pPr>
              <a:spcAft>
                <a:spcPts val="400"/>
              </a:spcAft>
            </a:pPr>
            <a:r>
              <a:rPr lang="en-US" sz="3600">
                <a:latin typeface="Open Sans Light" panose="020B0306030504020204" pitchFamily="34" charset="0"/>
                <a:ea typeface="Open Sans Light" panose="020B0306030504020204" pitchFamily="34" charset="0"/>
                <a:cs typeface="Open Sans Light" panose="020B0306030504020204" pitchFamily="34" charset="0"/>
              </a:rPr>
              <a:t>Advise Rotary members throughout the project cycle</a:t>
            </a:r>
          </a:p>
        </p:txBody>
      </p:sp>
      <p:sp>
        <p:nvSpPr>
          <p:cNvPr id="8" name="Rectangle 7">
            <a:extLst>
              <a:ext uri="{FF2B5EF4-FFF2-40B4-BE49-F238E27FC236}">
                <a16:creationId xmlns:a16="http://schemas.microsoft.com/office/drawing/2014/main" id="{518B80B5-4B92-B716-379A-F52A5772D4DA}"/>
              </a:ext>
            </a:extLst>
          </p:cNvPr>
          <p:cNvSpPr/>
          <p:nvPr/>
        </p:nvSpPr>
        <p:spPr>
          <a:xfrm>
            <a:off x="5370653" y="1145894"/>
            <a:ext cx="2291788" cy="5704126"/>
          </a:xfrm>
          <a:prstGeom prst="rect">
            <a:avLst/>
          </a:prstGeom>
          <a:solidFill>
            <a:srgbClr val="FED1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Diagram 5">
            <a:extLst>
              <a:ext uri="{FF2B5EF4-FFF2-40B4-BE49-F238E27FC236}">
                <a16:creationId xmlns:a16="http://schemas.microsoft.com/office/drawing/2014/main" id="{9F0A4A81-4AC3-EF0E-0449-EDF07B325E27}"/>
              </a:ext>
            </a:extLst>
          </p:cNvPr>
          <p:cNvGraphicFramePr/>
          <p:nvPr>
            <p:extLst>
              <p:ext uri="{D42A27DB-BD31-4B8C-83A1-F6EECF244321}">
                <p14:modId xmlns:p14="http://schemas.microsoft.com/office/powerpoint/2010/main" val="2712802652"/>
              </p:ext>
            </p:extLst>
          </p:nvPr>
        </p:nvGraphicFramePr>
        <p:xfrm>
          <a:off x="4226751" y="1096467"/>
          <a:ext cx="9623706" cy="57041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28833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and blue rectangle with icons&#10;&#10;Description automatically generated">
            <a:extLst>
              <a:ext uri="{FF2B5EF4-FFF2-40B4-BE49-F238E27FC236}">
                <a16:creationId xmlns:a16="http://schemas.microsoft.com/office/drawing/2014/main" id="{2DE6023E-2EB0-ED58-12B7-682CD8CFD3F6}"/>
              </a:ext>
            </a:extLst>
          </p:cNvPr>
          <p:cNvPicPr>
            <a:picLocks noChangeAspect="1"/>
          </p:cNvPicPr>
          <p:nvPr/>
        </p:nvPicPr>
        <p:blipFill>
          <a:blip r:embed="rId3"/>
          <a:stretch>
            <a:fillRect/>
          </a:stretch>
        </p:blipFill>
        <p:spPr>
          <a:xfrm>
            <a:off x="0" y="0"/>
            <a:ext cx="12192000" cy="6865150"/>
          </a:xfrm>
          <a:prstGeom prst="rect">
            <a:avLst/>
          </a:prstGeom>
        </p:spPr>
      </p:pic>
      <p:sp>
        <p:nvSpPr>
          <p:cNvPr id="5" name="TextBox 4">
            <a:extLst>
              <a:ext uri="{FF2B5EF4-FFF2-40B4-BE49-F238E27FC236}">
                <a16:creationId xmlns:a16="http://schemas.microsoft.com/office/drawing/2014/main" id="{E2D3D7BA-93EB-F5A6-4D31-E951FEA2B3CD}"/>
              </a:ext>
            </a:extLst>
          </p:cNvPr>
          <p:cNvSpPr txBox="1"/>
          <p:nvPr/>
        </p:nvSpPr>
        <p:spPr>
          <a:xfrm>
            <a:off x="2303736" y="2143661"/>
            <a:ext cx="9311090" cy="2554545"/>
          </a:xfrm>
          <a:prstGeom prst="rect">
            <a:avLst/>
          </a:prstGeom>
          <a:noFill/>
        </p:spPr>
        <p:txBody>
          <a:bodyPr wrap="square">
            <a:spAutoFit/>
          </a:bodyPr>
          <a:lstStyle/>
          <a:p>
            <a:r>
              <a:rPr lang="en-US" altLang="en-US" sz="8000" dirty="0">
                <a:latin typeface="Open Sans Light" panose="020B0306030504020204" pitchFamily="34" charset="0"/>
                <a:ea typeface="Open Sans Light" panose="020B0306030504020204" pitchFamily="34" charset="0"/>
                <a:cs typeface="Open Sans Light" panose="020B0306030504020204" pitchFamily="34" charset="0"/>
              </a:rPr>
              <a:t>Need help on a project?</a:t>
            </a:r>
          </a:p>
        </p:txBody>
      </p:sp>
    </p:spTree>
    <p:extLst>
      <p:ext uri="{BB962C8B-B14F-4D97-AF65-F5344CB8AC3E}">
        <p14:creationId xmlns:p14="http://schemas.microsoft.com/office/powerpoint/2010/main" val="3235905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creenshot, symbol, design&#10;&#10;Description automatically generated">
            <a:extLst>
              <a:ext uri="{FF2B5EF4-FFF2-40B4-BE49-F238E27FC236}">
                <a16:creationId xmlns:a16="http://schemas.microsoft.com/office/drawing/2014/main" id="{F5D619DF-DB89-A291-3761-311AFE85F399}"/>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8ED383C-D11A-2C09-3056-2720194FF9FA}"/>
              </a:ext>
            </a:extLst>
          </p:cNvPr>
          <p:cNvSpPr txBox="1"/>
          <p:nvPr/>
        </p:nvSpPr>
        <p:spPr>
          <a:xfrm>
            <a:off x="2300245" y="532707"/>
            <a:ext cx="6574842" cy="769441"/>
          </a:xfrm>
          <a:prstGeom prst="rect">
            <a:avLst/>
          </a:prstGeom>
          <a:noFill/>
        </p:spPr>
        <p:txBody>
          <a:bodyPr wrap="square" rtlCol="0">
            <a:spAutoFit/>
          </a:bodyPr>
          <a:lstStyle/>
          <a:p>
            <a:r>
              <a:rPr lang="en-US" sz="4400">
                <a:latin typeface="Open Sans Light" panose="020B0306030504020204" pitchFamily="34" charset="0"/>
                <a:ea typeface="Open Sans Light" panose="020B0306030504020204" pitchFamily="34" charset="0"/>
                <a:cs typeface="Open Sans Light" panose="020B0306030504020204" pitchFamily="34" charset="0"/>
              </a:rPr>
              <a:t>FINDING AN ADVISER</a:t>
            </a:r>
          </a:p>
        </p:txBody>
      </p:sp>
      <p:pic>
        <p:nvPicPr>
          <p:cNvPr id="6" name="Picture 2">
            <a:extLst>
              <a:ext uri="{FF2B5EF4-FFF2-40B4-BE49-F238E27FC236}">
                <a16:creationId xmlns:a16="http://schemas.microsoft.com/office/drawing/2014/main" id="{A3130EA9-C107-C5EF-D573-EDAFBCF77A01}"/>
              </a:ext>
            </a:extLst>
          </p:cNvPr>
          <p:cNvPicPr>
            <a:picLocks noChangeAspect="1" noChangeArrowheads="1"/>
          </p:cNvPicPr>
          <p:nvPr/>
        </p:nvPicPr>
        <p:blipFill rotWithShape="1">
          <a:blip r:embed="rId4">
            <a:duotone>
              <a:schemeClr val="accent3">
                <a:shade val="45000"/>
                <a:satMod val="135000"/>
              </a:schemeClr>
              <a:prstClr val="white"/>
            </a:duotone>
            <a:extLst>
              <a:ext uri="{28A0092B-C50C-407E-A947-70E740481C1C}">
                <a14:useLocalDpi xmlns:a14="http://schemas.microsoft.com/office/drawing/2010/main" val="0"/>
              </a:ext>
            </a:extLst>
          </a:blip>
          <a:srcRect l="1977" r="5831"/>
          <a:stretch/>
        </p:blipFill>
        <p:spPr bwMode="auto">
          <a:xfrm>
            <a:off x="6262577" y="1353858"/>
            <a:ext cx="5816700" cy="2617859"/>
          </a:xfrm>
          <a:prstGeom prst="rect">
            <a:avLst/>
          </a:prstGeom>
          <a:noFill/>
          <a:ln>
            <a:solidFill>
              <a:srgbClr val="AFDFE1"/>
            </a:solidFill>
          </a:ln>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53F9338-ECF8-7EC9-94BC-D0DED9298478}"/>
              </a:ext>
            </a:extLst>
          </p:cNvPr>
          <p:cNvGrpSpPr/>
          <p:nvPr/>
        </p:nvGrpSpPr>
        <p:grpSpPr>
          <a:xfrm>
            <a:off x="5525711" y="3662061"/>
            <a:ext cx="6298380" cy="2998879"/>
            <a:chOff x="4192435" y="1699001"/>
            <a:chExt cx="7824384" cy="3725463"/>
          </a:xfrm>
        </p:grpSpPr>
        <p:pic>
          <p:nvPicPr>
            <p:cNvPr id="8" name="Picture 7">
              <a:extLst>
                <a:ext uri="{FF2B5EF4-FFF2-40B4-BE49-F238E27FC236}">
                  <a16:creationId xmlns:a16="http://schemas.microsoft.com/office/drawing/2014/main" id="{17AF15AF-EBA7-1D7D-D210-49E3155B4528}"/>
                </a:ext>
              </a:extLst>
            </p:cNvPr>
            <p:cNvPicPr>
              <a:picLocks noChangeAspect="1"/>
            </p:cNvPicPr>
            <p:nvPr/>
          </p:nvPicPr>
          <p:blipFill>
            <a:blip r:embed="rId5"/>
            <a:stretch>
              <a:fillRect/>
            </a:stretch>
          </p:blipFill>
          <p:spPr>
            <a:xfrm>
              <a:off x="4192435" y="1699001"/>
              <a:ext cx="7824384" cy="3725463"/>
            </a:xfrm>
            <a:prstGeom prst="rect">
              <a:avLst/>
            </a:prstGeom>
            <a:ln>
              <a:solidFill>
                <a:srgbClr val="AFDFE1"/>
              </a:solidFill>
            </a:ln>
          </p:spPr>
        </p:pic>
        <p:sp>
          <p:nvSpPr>
            <p:cNvPr id="9" name="Oval 8">
              <a:extLst>
                <a:ext uri="{FF2B5EF4-FFF2-40B4-BE49-F238E27FC236}">
                  <a16:creationId xmlns:a16="http://schemas.microsoft.com/office/drawing/2014/main" id="{DE218B2F-4DAF-56C6-26BE-77574C0F4081}"/>
                </a:ext>
              </a:extLst>
            </p:cNvPr>
            <p:cNvSpPr/>
            <p:nvPr/>
          </p:nvSpPr>
          <p:spPr>
            <a:xfrm>
              <a:off x="9292856" y="4455042"/>
              <a:ext cx="2349795" cy="584791"/>
            </a:xfrm>
            <a:prstGeom prst="ellipse">
              <a:avLst/>
            </a:prstGeom>
            <a:noFill/>
            <a:ln w="38100">
              <a:solidFill>
                <a:srgbClr val="AFDF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EB4DF22-2111-6F16-73C2-790743BF4F97}"/>
              </a:ext>
            </a:extLst>
          </p:cNvPr>
          <p:cNvSpPr txBox="1"/>
          <p:nvPr/>
        </p:nvSpPr>
        <p:spPr>
          <a:xfrm>
            <a:off x="985279" y="2202002"/>
            <a:ext cx="4540432" cy="3539430"/>
          </a:xfrm>
          <a:prstGeom prst="rect">
            <a:avLst/>
          </a:prstGeom>
          <a:noFill/>
        </p:spPr>
        <p:txBody>
          <a:bodyPr wrap="square">
            <a:spAutoFit/>
          </a:bodyPr>
          <a:lstStyle/>
          <a:p>
            <a:r>
              <a:rPr lang="en-US" sz="2800">
                <a:latin typeface="Open Sans Light" panose="020B0306030504020204" pitchFamily="34" charset="0"/>
                <a:ea typeface="Open Sans Light" panose="020B0306030504020204" pitchFamily="34" charset="0"/>
                <a:cs typeface="Open Sans Light" panose="020B0306030504020204" pitchFamily="34" charset="0"/>
              </a:rPr>
              <a:t>District Resource Network</a:t>
            </a:r>
          </a:p>
          <a:p>
            <a:endParaRPr lang="en-US" sz="2800">
              <a:latin typeface="Open Sans Light" panose="020B0306030504020204" pitchFamily="34" charset="0"/>
              <a:ea typeface="Open Sans Light" panose="020B0306030504020204" pitchFamily="34" charset="0"/>
              <a:cs typeface="Open Sans Light" panose="020B0306030504020204" pitchFamily="34" charset="0"/>
            </a:endParaRPr>
          </a:p>
          <a:p>
            <a:r>
              <a:rPr lang="en-US" sz="2800">
                <a:latin typeface="Open Sans Light" panose="020B0306030504020204" pitchFamily="34" charset="0"/>
                <a:ea typeface="Open Sans Light" panose="020B0306030504020204" pitchFamily="34" charset="0"/>
                <a:cs typeface="Open Sans Light" panose="020B0306030504020204" pitchFamily="34" charset="0"/>
              </a:rPr>
              <a:t>My Rotary</a:t>
            </a:r>
          </a:p>
          <a:p>
            <a:pPr marL="457200" indent="-457200">
              <a:buFont typeface="Arial" panose="020B0604020202020204" pitchFamily="34" charset="0"/>
              <a:buChar char="•"/>
            </a:pPr>
            <a:r>
              <a:rPr lang="en-US" sz="2800">
                <a:latin typeface="Open Sans Light" panose="020B0306030504020204" pitchFamily="34" charset="0"/>
                <a:ea typeface="Open Sans Light" panose="020B0306030504020204" pitchFamily="34" charset="0"/>
                <a:cs typeface="Open Sans Light" panose="020B0306030504020204" pitchFamily="34" charset="0"/>
              </a:rPr>
              <a:t>Cadre Member Information report</a:t>
            </a:r>
          </a:p>
          <a:p>
            <a:pPr marL="457200" indent="-457200">
              <a:buFont typeface="Arial" panose="020B0604020202020204" pitchFamily="34" charset="0"/>
              <a:buChar char="•"/>
            </a:pPr>
            <a:r>
              <a:rPr lang="en-US" sz="2800">
                <a:latin typeface="Open Sans Light" panose="020B0306030504020204" pitchFamily="34" charset="0"/>
                <a:ea typeface="Open Sans Light" panose="020B0306030504020204" pitchFamily="34" charset="0"/>
                <a:cs typeface="Open Sans Light" panose="020B0306030504020204" pitchFamily="34" charset="0"/>
              </a:rPr>
              <a:t>Cadre Leaders Directory</a:t>
            </a:r>
          </a:p>
          <a:p>
            <a:endParaRPr lang="en-US" sz="2800">
              <a:latin typeface="Open Sans Light" panose="020B0306030504020204" pitchFamily="34" charset="0"/>
              <a:ea typeface="Open Sans Light" panose="020B0306030504020204" pitchFamily="34" charset="0"/>
              <a:cs typeface="Open Sans Light" panose="020B0306030504020204" pitchFamily="34" charset="0"/>
            </a:endParaRPr>
          </a:p>
          <a:p>
            <a:r>
              <a:rPr lang="en-US" sz="2800">
                <a:latin typeface="Open Sans Light" panose="020B0306030504020204" pitchFamily="34" charset="0"/>
                <a:ea typeface="Open Sans Light" panose="020B0306030504020204" pitchFamily="34" charset="0"/>
                <a:cs typeface="Open Sans Light" panose="020B0306030504020204" pitchFamily="34" charset="0"/>
              </a:rPr>
              <a:t>cadre@rotary.org</a:t>
            </a:r>
          </a:p>
        </p:txBody>
      </p:sp>
    </p:spTree>
    <p:extLst>
      <p:ext uri="{BB962C8B-B14F-4D97-AF65-F5344CB8AC3E}">
        <p14:creationId xmlns:p14="http://schemas.microsoft.com/office/powerpoint/2010/main" val="558925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and blue rectangle&#10;&#10;Description automatically generated with low confidence">
            <a:extLst>
              <a:ext uri="{FF2B5EF4-FFF2-40B4-BE49-F238E27FC236}">
                <a16:creationId xmlns:a16="http://schemas.microsoft.com/office/drawing/2014/main" id="{117E59E9-C9C3-1610-C346-3977AD67C378}"/>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E995B56-5D48-A14D-7F90-F0FDAABB8A15}"/>
              </a:ext>
            </a:extLst>
          </p:cNvPr>
          <p:cNvSpPr txBox="1"/>
          <p:nvPr/>
        </p:nvSpPr>
        <p:spPr>
          <a:xfrm>
            <a:off x="2319787" y="486080"/>
            <a:ext cx="6574842" cy="769441"/>
          </a:xfrm>
          <a:prstGeom prst="rect">
            <a:avLst/>
          </a:prstGeom>
          <a:noFill/>
        </p:spPr>
        <p:txBody>
          <a:bodyPr wrap="square" rtlCol="0">
            <a:spAutoFit/>
          </a:bodyPr>
          <a:lstStyle/>
          <a:p>
            <a:r>
              <a:rPr lang="en-US" sz="4400">
                <a:latin typeface="Open Sans Light" panose="020B0306030504020204" pitchFamily="34" charset="0"/>
                <a:ea typeface="Open Sans Light" panose="020B0306030504020204" pitchFamily="34" charset="0"/>
                <a:cs typeface="Open Sans Light" panose="020B0306030504020204" pitchFamily="34" charset="0"/>
              </a:rPr>
              <a:t>OTHER SUPPORT</a:t>
            </a:r>
          </a:p>
        </p:txBody>
      </p:sp>
      <p:sp>
        <p:nvSpPr>
          <p:cNvPr id="9" name="TextBox 8">
            <a:extLst>
              <a:ext uri="{FF2B5EF4-FFF2-40B4-BE49-F238E27FC236}">
                <a16:creationId xmlns:a16="http://schemas.microsoft.com/office/drawing/2014/main" id="{77F17AC8-8C10-D6D5-AB94-A6CDAFE47CE8}"/>
              </a:ext>
            </a:extLst>
          </p:cNvPr>
          <p:cNvSpPr txBox="1"/>
          <p:nvPr/>
        </p:nvSpPr>
        <p:spPr>
          <a:xfrm>
            <a:off x="1098240" y="2063766"/>
            <a:ext cx="4409426" cy="3693319"/>
          </a:xfrm>
          <a:prstGeom prst="rect">
            <a:avLst/>
          </a:prstGeom>
          <a:noFill/>
        </p:spPr>
        <p:txBody>
          <a:bodyPr wrap="square">
            <a:spAutoFit/>
          </a:bodyPr>
          <a:lstStyle/>
          <a:p>
            <a:pPr marL="457200" indent="-457200">
              <a:spcAft>
                <a:spcPts val="600"/>
              </a:spcAft>
              <a:buFont typeface="Arial" panose="020B0604020202020204" pitchFamily="34" charset="0"/>
              <a:buChar char="•"/>
            </a:pPr>
            <a:r>
              <a:rPr lang="en-US" sz="3200">
                <a:latin typeface="Open Sans Light" panose="020B0306030504020204" pitchFamily="34" charset="0"/>
                <a:ea typeface="Open Sans Light" panose="020B0306030504020204" pitchFamily="34" charset="0"/>
                <a:cs typeface="Open Sans Light" panose="020B0306030504020204" pitchFamily="34" charset="0"/>
              </a:rPr>
              <a:t>Develop localized project resources</a:t>
            </a:r>
          </a:p>
          <a:p>
            <a:pPr marL="457200" indent="-457200">
              <a:spcAft>
                <a:spcPts val="600"/>
              </a:spcAft>
              <a:buFont typeface="Arial" panose="020B0604020202020204" pitchFamily="34" charset="0"/>
              <a:buChar char="•"/>
            </a:pPr>
            <a:r>
              <a:rPr lang="en-US" sz="3200">
                <a:latin typeface="Open Sans Light" panose="020B0306030504020204" pitchFamily="34" charset="0"/>
                <a:ea typeface="Open Sans Light" panose="020B0306030504020204" pitchFamily="34" charset="0"/>
                <a:cs typeface="Open Sans Light" panose="020B0306030504020204" pitchFamily="34" charset="0"/>
              </a:rPr>
              <a:t>Facilitate at regional and district events</a:t>
            </a:r>
          </a:p>
          <a:p>
            <a:pPr marL="457200" indent="-457200">
              <a:spcAft>
                <a:spcPts val="600"/>
              </a:spcAft>
              <a:buFont typeface="Arial" panose="020B0604020202020204" pitchFamily="34" charset="0"/>
              <a:buChar char="•"/>
            </a:pPr>
            <a:r>
              <a:rPr lang="en-US" sz="3200">
                <a:latin typeface="Open Sans Light" panose="020B0306030504020204" pitchFamily="34" charset="0"/>
                <a:ea typeface="Open Sans Light" panose="020B0306030504020204" pitchFamily="34" charset="0"/>
                <a:cs typeface="Open Sans Light" panose="020B0306030504020204" pitchFamily="34" charset="0"/>
              </a:rPr>
              <a:t>Support district resource networks and grant processes</a:t>
            </a:r>
          </a:p>
        </p:txBody>
      </p:sp>
      <p:pic>
        <p:nvPicPr>
          <p:cNvPr id="2" name="Picture 1">
            <a:extLst>
              <a:ext uri="{FF2B5EF4-FFF2-40B4-BE49-F238E27FC236}">
                <a16:creationId xmlns:a16="http://schemas.microsoft.com/office/drawing/2014/main" id="{5EEA1096-4CAB-36BE-BA8E-E72874252AB4}"/>
              </a:ext>
            </a:extLst>
          </p:cNvPr>
          <p:cNvPicPr>
            <a:picLocks noChangeAspect="1"/>
          </p:cNvPicPr>
          <p:nvPr/>
        </p:nvPicPr>
        <p:blipFill rotWithShape="1">
          <a:blip r:embed="rId4">
            <a:extLst>
              <a:ext uri="{28A0092B-C50C-407E-A947-70E740481C1C}">
                <a14:useLocalDpi xmlns:a14="http://schemas.microsoft.com/office/drawing/2010/main" val="0"/>
              </a:ext>
            </a:extLst>
          </a:blip>
          <a:srcRect l="4928" r="520"/>
          <a:stretch/>
        </p:blipFill>
        <p:spPr>
          <a:xfrm>
            <a:off x="5841749" y="1492455"/>
            <a:ext cx="5520912" cy="4894705"/>
          </a:xfrm>
          <a:prstGeom prst="flowChartConnector">
            <a:avLst/>
          </a:prstGeom>
          <a:ln w="57150">
            <a:solidFill>
              <a:srgbClr val="00ACBA"/>
            </a:solidFill>
          </a:ln>
        </p:spPr>
      </p:pic>
    </p:spTree>
    <p:extLst>
      <p:ext uri="{BB962C8B-B14F-4D97-AF65-F5344CB8AC3E}">
        <p14:creationId xmlns:p14="http://schemas.microsoft.com/office/powerpoint/2010/main" val="1690661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and blue rectangle with icons&#10;&#10;Description automatically generated">
            <a:extLst>
              <a:ext uri="{FF2B5EF4-FFF2-40B4-BE49-F238E27FC236}">
                <a16:creationId xmlns:a16="http://schemas.microsoft.com/office/drawing/2014/main" id="{76B0FC34-E67D-0843-7408-FB7C9A90F3D7}"/>
              </a:ext>
            </a:extLst>
          </p:cNvPr>
          <p:cNvPicPr>
            <a:picLocks noChangeAspect="1"/>
          </p:cNvPicPr>
          <p:nvPr/>
        </p:nvPicPr>
        <p:blipFill>
          <a:blip r:embed="rId3"/>
          <a:stretch>
            <a:fillRect/>
          </a:stretch>
        </p:blipFill>
        <p:spPr>
          <a:xfrm>
            <a:off x="0" y="0"/>
            <a:ext cx="12192000" cy="6865150"/>
          </a:xfrm>
          <a:prstGeom prst="rect">
            <a:avLst/>
          </a:prstGeom>
        </p:spPr>
      </p:pic>
      <p:sp>
        <p:nvSpPr>
          <p:cNvPr id="5" name="TextBox 4">
            <a:extLst>
              <a:ext uri="{FF2B5EF4-FFF2-40B4-BE49-F238E27FC236}">
                <a16:creationId xmlns:a16="http://schemas.microsoft.com/office/drawing/2014/main" id="{E2D3D7BA-93EB-F5A6-4D31-E951FEA2B3CD}"/>
              </a:ext>
            </a:extLst>
          </p:cNvPr>
          <p:cNvSpPr txBox="1"/>
          <p:nvPr/>
        </p:nvSpPr>
        <p:spPr>
          <a:xfrm>
            <a:off x="2303736" y="2143661"/>
            <a:ext cx="9311090" cy="1862048"/>
          </a:xfrm>
          <a:prstGeom prst="rect">
            <a:avLst/>
          </a:prstGeom>
          <a:noFill/>
        </p:spPr>
        <p:txBody>
          <a:bodyPr wrap="square">
            <a:spAutoFit/>
          </a:bodyPr>
          <a:lstStyle/>
          <a:p>
            <a:r>
              <a:rPr lang="en-US" altLang="en-US" sz="11500">
                <a:latin typeface="Open Sans Light" panose="020B0306030504020204" pitchFamily="34" charset="0"/>
                <a:ea typeface="Open Sans Light" panose="020B0306030504020204" pitchFamily="34" charset="0"/>
                <a:cs typeface="Open Sans Light" panose="020B0306030504020204" pitchFamily="34" charset="0"/>
              </a:rPr>
              <a:t>QUESTIONS?</a:t>
            </a:r>
          </a:p>
        </p:txBody>
      </p:sp>
    </p:spTree>
    <p:extLst>
      <p:ext uri="{BB962C8B-B14F-4D97-AF65-F5344CB8AC3E}">
        <p14:creationId xmlns:p14="http://schemas.microsoft.com/office/powerpoint/2010/main" val="1177200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and blue rectangle with icons&#10;&#10;Description automatically generated">
            <a:extLst>
              <a:ext uri="{FF2B5EF4-FFF2-40B4-BE49-F238E27FC236}">
                <a16:creationId xmlns:a16="http://schemas.microsoft.com/office/drawing/2014/main" id="{58A47C02-9BFC-3C08-E358-58966A59222A}"/>
              </a:ext>
            </a:extLst>
          </p:cNvPr>
          <p:cNvPicPr>
            <a:picLocks noChangeAspect="1"/>
          </p:cNvPicPr>
          <p:nvPr/>
        </p:nvPicPr>
        <p:blipFill>
          <a:blip r:embed="rId3"/>
          <a:stretch>
            <a:fillRect/>
          </a:stretch>
        </p:blipFill>
        <p:spPr>
          <a:xfrm>
            <a:off x="0" y="0"/>
            <a:ext cx="12192000" cy="6865150"/>
          </a:xfrm>
          <a:prstGeom prst="rect">
            <a:avLst/>
          </a:prstGeom>
        </p:spPr>
      </p:pic>
      <p:sp>
        <p:nvSpPr>
          <p:cNvPr id="5" name="TextBox 4">
            <a:extLst>
              <a:ext uri="{FF2B5EF4-FFF2-40B4-BE49-F238E27FC236}">
                <a16:creationId xmlns:a16="http://schemas.microsoft.com/office/drawing/2014/main" id="{E2D3D7BA-93EB-F5A6-4D31-E951FEA2B3CD}"/>
              </a:ext>
            </a:extLst>
          </p:cNvPr>
          <p:cNvSpPr txBox="1"/>
          <p:nvPr/>
        </p:nvSpPr>
        <p:spPr>
          <a:xfrm>
            <a:off x="1981102" y="1398304"/>
            <a:ext cx="9812177" cy="3492751"/>
          </a:xfrm>
          <a:prstGeom prst="rect">
            <a:avLst/>
          </a:prstGeom>
          <a:noFill/>
        </p:spPr>
        <p:txBody>
          <a:bodyPr wrap="square">
            <a:spAutoFit/>
          </a:bodyPr>
          <a:lstStyle/>
          <a:p>
            <a:r>
              <a:rPr lang="en-US" altLang="en-US" sz="9600" dirty="0">
                <a:latin typeface="Open Sans Light" panose="020B0306030504020204" pitchFamily="34" charset="0"/>
                <a:ea typeface="Open Sans Light" panose="020B0306030504020204" pitchFamily="34" charset="0"/>
                <a:cs typeface="Open Sans Light" panose="020B0306030504020204" pitchFamily="34" charset="0"/>
              </a:rPr>
              <a:t>THANK YOU</a:t>
            </a:r>
          </a:p>
          <a:p>
            <a:pPr algn="r">
              <a:lnSpc>
                <a:spcPct val="150000"/>
              </a:lnSpc>
            </a:pPr>
            <a:r>
              <a:rPr lang="en-US" altLang="en-US" sz="4400">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cadre@rotary.org</a:t>
            </a:r>
            <a:r>
              <a:rPr lang="en-US" altLang="en-US" sz="4400">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altLang="en-US" sz="4400">
                <a:latin typeface="Open Sans Light" panose="020B0306030504020204" pitchFamily="34" charset="0"/>
                <a:ea typeface="Open Sans Light" panose="020B0306030504020204" pitchFamily="34" charset="0"/>
                <a:cs typeface="Open Sans Light" panose="020B0306030504020204" pitchFamily="34" charset="0"/>
              </a:rPr>
              <a:t>for Rotary staff</a:t>
            </a:r>
          </a:p>
          <a:p>
            <a:pPr algn="r">
              <a:lnSpc>
                <a:spcPct val="150000"/>
              </a:lnSpc>
            </a:pPr>
            <a:r>
              <a:rPr lang="en-US" altLang="en-US" sz="4400" dirty="0">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hlinkClick r:id="rId5">
                  <a:extLst>
                    <a:ext uri="{A12FA001-AC4F-418D-AE19-62706E023703}">
                      <ahyp:hlinkClr xmlns:ahyp="http://schemas.microsoft.com/office/drawing/2018/hyperlinkcolor" val="tx"/>
                    </a:ext>
                  </a:extLst>
                </a:hlinkClick>
              </a:rPr>
              <a:t>Cadre Leaders Directory</a:t>
            </a:r>
            <a:endParaRPr lang="en-US" altLang="en-US" sz="4400" dirty="0">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97178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graphics, logo, graphic design&#10;&#10;Description automatically generated">
            <a:extLst>
              <a:ext uri="{FF2B5EF4-FFF2-40B4-BE49-F238E27FC236}">
                <a16:creationId xmlns:a16="http://schemas.microsoft.com/office/drawing/2014/main" id="{A0C61950-C404-A1FD-17CF-0FDECE51C24A}"/>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E9314CB-984B-148C-627E-C8954A800EEA}"/>
              </a:ext>
            </a:extLst>
          </p:cNvPr>
          <p:cNvSpPr txBox="1"/>
          <p:nvPr/>
        </p:nvSpPr>
        <p:spPr>
          <a:xfrm>
            <a:off x="722373" y="3252526"/>
            <a:ext cx="8748584" cy="1938992"/>
          </a:xfrm>
          <a:prstGeom prst="rect">
            <a:avLst/>
          </a:prstGeom>
          <a:noFill/>
        </p:spPr>
        <p:txBody>
          <a:bodyPr wrap="square" rtlCol="0">
            <a:spAutoFit/>
          </a:bodyPr>
          <a:lstStyle/>
          <a:p>
            <a:r>
              <a:rPr lang="en-US" sz="6000" dirty="0">
                <a:latin typeface="Open Sans Light" panose="020B0306030504020204" pitchFamily="34" charset="0"/>
                <a:ea typeface="Open Sans Light" panose="020B0306030504020204" pitchFamily="34" charset="0"/>
                <a:cs typeface="Open Sans Light" panose="020B0306030504020204" pitchFamily="34" charset="0"/>
              </a:rPr>
              <a:t>[PRESENTER </a:t>
            </a:r>
          </a:p>
          <a:p>
            <a:r>
              <a:rPr lang="en-US" sz="6000" dirty="0">
                <a:latin typeface="Open Sans Light" panose="020B0306030504020204" pitchFamily="34" charset="0"/>
                <a:ea typeface="Open Sans Light" panose="020B0306030504020204" pitchFamily="34" charset="0"/>
                <a:cs typeface="Open Sans Light" panose="020B0306030504020204" pitchFamily="34" charset="0"/>
              </a:rPr>
              <a:t>NAME]</a:t>
            </a:r>
          </a:p>
        </p:txBody>
      </p:sp>
      <p:sp>
        <p:nvSpPr>
          <p:cNvPr id="5" name="Oval 4">
            <a:extLst>
              <a:ext uri="{FF2B5EF4-FFF2-40B4-BE49-F238E27FC236}">
                <a16:creationId xmlns:a16="http://schemas.microsoft.com/office/drawing/2014/main" id="{8630013A-5065-B6CA-6DBA-CA713C12DA01}"/>
              </a:ext>
            </a:extLst>
          </p:cNvPr>
          <p:cNvSpPr/>
          <p:nvPr/>
        </p:nvSpPr>
        <p:spPr>
          <a:xfrm>
            <a:off x="7998372" y="1734207"/>
            <a:ext cx="3626069" cy="362606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C9FBDEF-B2E3-BC43-ED77-95CB2B8FB8F6}"/>
              </a:ext>
            </a:extLst>
          </p:cNvPr>
          <p:cNvSpPr/>
          <p:nvPr/>
        </p:nvSpPr>
        <p:spPr>
          <a:xfrm>
            <a:off x="7998372" y="1870841"/>
            <a:ext cx="4193628" cy="41936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688C83D-E78F-CA9E-9271-5DC0DAE3F2F3}"/>
              </a:ext>
            </a:extLst>
          </p:cNvPr>
          <p:cNvSpPr/>
          <p:nvPr/>
        </p:nvSpPr>
        <p:spPr>
          <a:xfrm>
            <a:off x="6676484" y="1187668"/>
            <a:ext cx="4719145" cy="4719145"/>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785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and yellow rectangular sign&#10;&#10;Description automatically generated">
            <a:extLst>
              <a:ext uri="{FF2B5EF4-FFF2-40B4-BE49-F238E27FC236}">
                <a16:creationId xmlns:a16="http://schemas.microsoft.com/office/drawing/2014/main" id="{7C5CBC62-2B81-9007-7A18-39BA855A1AF2}"/>
              </a:ext>
            </a:extLst>
          </p:cNvPr>
          <p:cNvPicPr>
            <a:picLocks noChangeAspect="1"/>
          </p:cNvPicPr>
          <p:nvPr/>
        </p:nvPicPr>
        <p:blipFill>
          <a:blip r:embed="rId3"/>
          <a:stretch>
            <a:fillRect/>
          </a:stretch>
        </p:blipFill>
        <p:spPr>
          <a:xfrm>
            <a:off x="0" y="-3574"/>
            <a:ext cx="12192000" cy="6865150"/>
          </a:xfrm>
          <a:prstGeom prst="rect">
            <a:avLst/>
          </a:prstGeom>
        </p:spPr>
      </p:pic>
    </p:spTree>
    <p:extLst>
      <p:ext uri="{BB962C8B-B14F-4D97-AF65-F5344CB8AC3E}">
        <p14:creationId xmlns:p14="http://schemas.microsoft.com/office/powerpoint/2010/main" val="30784094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1F99F2-3F74-326C-4CC7-33C8AA0EDAC6}"/>
              </a:ext>
            </a:extLst>
          </p:cNvPr>
          <p:cNvSpPr/>
          <p:nvPr/>
        </p:nvSpPr>
        <p:spPr>
          <a:xfrm>
            <a:off x="7437120" y="1150570"/>
            <a:ext cx="4754880" cy="5852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nline Media 8">
            <a:hlinkClick r:id="" action="ppaction://media"/>
            <a:extLst>
              <a:ext uri="{FF2B5EF4-FFF2-40B4-BE49-F238E27FC236}">
                <a16:creationId xmlns:a16="http://schemas.microsoft.com/office/drawing/2014/main" id="{6771F9A0-6437-83C3-8BD4-188BB7112BC5}"/>
              </a:ext>
            </a:extLst>
          </p:cNvPr>
          <p:cNvPicPr>
            <a:picLocks noRot="1" noChangeAspect="1"/>
          </p:cNvPicPr>
          <p:nvPr>
            <a:videoFile r:link="rId1"/>
          </p:nvPr>
        </p:nvPicPr>
        <p:blipFill>
          <a:blip r:embed="rId4"/>
          <a:srcRect/>
          <a:stretch/>
        </p:blipFill>
        <p:spPr>
          <a:xfrm>
            <a:off x="0" y="0"/>
            <a:ext cx="12386824" cy="7002730"/>
          </a:xfrm>
          <a:prstGeom prst="rect">
            <a:avLst/>
          </a:prstGeom>
        </p:spPr>
      </p:pic>
    </p:spTree>
    <p:extLst>
      <p:ext uri="{BB962C8B-B14F-4D97-AF65-F5344CB8AC3E}">
        <p14:creationId xmlns:p14="http://schemas.microsoft.com/office/powerpoint/2010/main" val="362605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graphics, graphic design, aqua&#10;&#10;Description automatically generated">
            <a:extLst>
              <a:ext uri="{FF2B5EF4-FFF2-40B4-BE49-F238E27FC236}">
                <a16:creationId xmlns:a16="http://schemas.microsoft.com/office/drawing/2014/main" id="{C9166C22-5342-5E8E-C4AD-96A5D862BDF3}"/>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E47FFA11-1AB7-A0BA-20F5-11FC46C7AB12}"/>
              </a:ext>
            </a:extLst>
          </p:cNvPr>
          <p:cNvSpPr txBox="1"/>
          <p:nvPr/>
        </p:nvSpPr>
        <p:spPr>
          <a:xfrm>
            <a:off x="1683459" y="2208216"/>
            <a:ext cx="5324118" cy="2862322"/>
          </a:xfrm>
          <a:prstGeom prst="rect">
            <a:avLst/>
          </a:prstGeom>
          <a:noFill/>
        </p:spPr>
        <p:txBody>
          <a:bodyPr wrap="square" rtlCol="0">
            <a:spAutoFit/>
          </a:bodyPr>
          <a:lstStyle/>
          <a:p>
            <a:r>
              <a:rPr lang="en-US" sz="3600" b="1">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rPr>
              <a:t>Volunteer</a:t>
            </a:r>
            <a:r>
              <a:rPr lang="en-US" sz="3600">
                <a:latin typeface="Open Sans Light" panose="020B0306030504020204" pitchFamily="34" charset="0"/>
                <a:ea typeface="Open Sans Light" panose="020B0306030504020204" pitchFamily="34" charset="0"/>
                <a:cs typeface="Open Sans Light" panose="020B0306030504020204" pitchFamily="34" charset="0"/>
              </a:rPr>
              <a:t> Rotary members with </a:t>
            </a:r>
            <a:r>
              <a:rPr lang="en-US" sz="3600" b="1">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rPr>
              <a:t>professional </a:t>
            </a:r>
            <a:r>
              <a:rPr lang="en-US" sz="3600">
                <a:latin typeface="Open Sans Light" panose="020B0306030504020204" pitchFamily="34" charset="0"/>
                <a:ea typeface="Open Sans Light" panose="020B0306030504020204" pitchFamily="34" charset="0"/>
                <a:cs typeface="Open Sans Light" panose="020B0306030504020204" pitchFamily="34" charset="0"/>
              </a:rPr>
              <a:t>expertise in Rotary’s areas of focus or financial auditing</a:t>
            </a:r>
          </a:p>
        </p:txBody>
      </p:sp>
      <p:sp>
        <p:nvSpPr>
          <p:cNvPr id="2" name="TextBox 1">
            <a:extLst>
              <a:ext uri="{FF2B5EF4-FFF2-40B4-BE49-F238E27FC236}">
                <a16:creationId xmlns:a16="http://schemas.microsoft.com/office/drawing/2014/main" id="{5F5C6DC2-36F8-ADA0-4BA0-D3D85E219039}"/>
              </a:ext>
            </a:extLst>
          </p:cNvPr>
          <p:cNvSpPr txBox="1"/>
          <p:nvPr/>
        </p:nvSpPr>
        <p:spPr>
          <a:xfrm>
            <a:off x="2300633" y="495684"/>
            <a:ext cx="6633817" cy="830997"/>
          </a:xfrm>
          <a:prstGeom prst="rect">
            <a:avLst/>
          </a:prstGeom>
          <a:noFill/>
        </p:spPr>
        <p:txBody>
          <a:bodyPr wrap="square" rtlCol="0">
            <a:spAutoFit/>
          </a:bodyPr>
          <a:lstStyle/>
          <a:p>
            <a:r>
              <a:rPr lang="en-US" sz="4800">
                <a:latin typeface="Open Sans Light" panose="020B0306030504020204" pitchFamily="34" charset="0"/>
                <a:ea typeface="Open Sans Light" panose="020B0306030504020204" pitchFamily="34" charset="0"/>
                <a:cs typeface="Open Sans Light" panose="020B0306030504020204" pitchFamily="34" charset="0"/>
              </a:rPr>
              <a:t>WHO ARE THE CADRE?</a:t>
            </a:r>
            <a:endParaRPr lang="en-US" sz="60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ectangle 5">
            <a:extLst>
              <a:ext uri="{FF2B5EF4-FFF2-40B4-BE49-F238E27FC236}">
                <a16:creationId xmlns:a16="http://schemas.microsoft.com/office/drawing/2014/main" id="{67CC56B4-9F03-9201-8AC5-A582C9D74F17}"/>
              </a:ext>
            </a:extLst>
          </p:cNvPr>
          <p:cNvSpPr/>
          <p:nvPr/>
        </p:nvSpPr>
        <p:spPr>
          <a:xfrm>
            <a:off x="10534650" y="1524000"/>
            <a:ext cx="1524000" cy="5067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C41090D2-82D0-170A-8ED9-EE8B984B46EF}"/>
              </a:ext>
            </a:extLst>
          </p:cNvPr>
          <p:cNvSpPr>
            <a:spLocks noChangeAspect="1"/>
          </p:cNvSpPr>
          <p:nvPr/>
        </p:nvSpPr>
        <p:spPr>
          <a:xfrm>
            <a:off x="7846483" y="1419338"/>
            <a:ext cx="4019323" cy="4019323"/>
          </a:xfrm>
          <a:prstGeom prst="ellipse">
            <a:avLst/>
          </a:prstGeom>
          <a:solidFill>
            <a:schemeClr val="bg1"/>
          </a:solidFill>
          <a:ln w="76200">
            <a:solidFill>
              <a:srgbClr val="FED10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3200" b="1">
                <a:solidFill>
                  <a:srgbClr val="006171"/>
                </a:solidFill>
                <a:latin typeface="Open Sans" panose="020B0606030504020204" pitchFamily="34" charset="0"/>
                <a:ea typeface="Open Sans" panose="020B0606030504020204" pitchFamily="34" charset="0"/>
                <a:cs typeface="Open Sans" panose="020B0606030504020204" pitchFamily="34" charset="0"/>
              </a:rPr>
              <a:t>500+ advisers</a:t>
            </a:r>
          </a:p>
          <a:p>
            <a:pPr algn="ctr"/>
            <a:r>
              <a:rPr lang="en-US" sz="3200" b="1">
                <a:solidFill>
                  <a:srgbClr val="006171"/>
                </a:solidFill>
                <a:latin typeface="Open Sans" panose="020B0606030504020204" pitchFamily="34" charset="0"/>
                <a:ea typeface="Open Sans" panose="020B0606030504020204" pitchFamily="34" charset="0"/>
                <a:cs typeface="Open Sans" panose="020B0606030504020204" pitchFamily="34" charset="0"/>
              </a:rPr>
              <a:t>75+ countries</a:t>
            </a:r>
          </a:p>
          <a:p>
            <a:pPr algn="ctr"/>
            <a:r>
              <a:rPr lang="en-US" sz="3200" b="1">
                <a:solidFill>
                  <a:srgbClr val="006171"/>
                </a:solidFill>
                <a:latin typeface="Open Sans" panose="020B0606030504020204" pitchFamily="34" charset="0"/>
                <a:ea typeface="Open Sans" panose="020B0606030504020204" pitchFamily="34" charset="0"/>
                <a:cs typeface="Open Sans" panose="020B0606030504020204" pitchFamily="34" charset="0"/>
              </a:rPr>
              <a:t>80 languages</a:t>
            </a:r>
          </a:p>
          <a:p>
            <a:pPr algn="ctr"/>
            <a:endParaRPr lang="en-US" sz="1400">
              <a:solidFill>
                <a:schemeClr val="bg1"/>
              </a:solidFill>
            </a:endParaRPr>
          </a:p>
        </p:txBody>
      </p:sp>
    </p:spTree>
    <p:extLst>
      <p:ext uri="{BB962C8B-B14F-4D97-AF65-F5344CB8AC3E}">
        <p14:creationId xmlns:p14="http://schemas.microsoft.com/office/powerpoint/2010/main" val="396249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and blue rectangle&#10;&#10;Description automatically generated with low confidence">
            <a:extLst>
              <a:ext uri="{FF2B5EF4-FFF2-40B4-BE49-F238E27FC236}">
                <a16:creationId xmlns:a16="http://schemas.microsoft.com/office/drawing/2014/main" id="{85AC765C-1303-91AF-B592-67B7E2C3BC2E}"/>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47DA425-FEDE-50E0-794C-330EAD2E7ADA}"/>
              </a:ext>
            </a:extLst>
          </p:cNvPr>
          <p:cNvSpPr txBox="1"/>
          <p:nvPr/>
        </p:nvSpPr>
        <p:spPr>
          <a:xfrm>
            <a:off x="2300633" y="558314"/>
            <a:ext cx="6313977" cy="769441"/>
          </a:xfrm>
          <a:prstGeom prst="rect">
            <a:avLst/>
          </a:prstGeom>
          <a:noFill/>
        </p:spPr>
        <p:txBody>
          <a:bodyPr wrap="square" rtlCol="0">
            <a:spAutoFit/>
          </a:bodyPr>
          <a:lstStyle/>
          <a:p>
            <a:r>
              <a:rPr lang="en-US" sz="4400">
                <a:latin typeface="Open Sans Light" panose="020B0306030504020204" pitchFamily="34" charset="0"/>
                <a:ea typeface="Open Sans Light" panose="020B0306030504020204" pitchFamily="34" charset="0"/>
                <a:cs typeface="Open Sans Light" panose="020B0306030504020204" pitchFamily="34" charset="0"/>
              </a:rPr>
              <a:t>WHO ARE THE CADRE?</a:t>
            </a:r>
            <a:endParaRPr lang="en-US" sz="54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 name="TextBox 4">
            <a:extLst>
              <a:ext uri="{FF2B5EF4-FFF2-40B4-BE49-F238E27FC236}">
                <a16:creationId xmlns:a16="http://schemas.microsoft.com/office/drawing/2014/main" id="{862784F1-3212-30B4-B657-BF32409917F7}"/>
              </a:ext>
            </a:extLst>
          </p:cNvPr>
          <p:cNvSpPr txBox="1"/>
          <p:nvPr/>
        </p:nvSpPr>
        <p:spPr>
          <a:xfrm>
            <a:off x="1201704" y="1964353"/>
            <a:ext cx="5427696" cy="4247317"/>
          </a:xfrm>
          <a:prstGeom prst="rect">
            <a:avLst/>
          </a:prstGeom>
          <a:noFill/>
        </p:spPr>
        <p:txBody>
          <a:bodyPr wrap="square" rtlCol="0">
            <a:spAutoFit/>
          </a:bodyPr>
          <a:lstStyle/>
          <a:p>
            <a:pPr marL="457200" indent="-457200">
              <a:buFont typeface="Arial" panose="020B0604020202020204" pitchFamily="34" charset="0"/>
              <a:buChar char="•"/>
            </a:pPr>
            <a:r>
              <a:rPr lang="en-US" sz="3000">
                <a:latin typeface="Open Sans Light" panose="020B0306030504020204" pitchFamily="34" charset="0"/>
                <a:ea typeface="Open Sans Light" panose="020B0306030504020204" pitchFamily="34" charset="0"/>
                <a:cs typeface="Open Sans Light" panose="020B0306030504020204" pitchFamily="34" charset="0"/>
              </a:rPr>
              <a:t>Current, active Rotary member in good standing</a:t>
            </a:r>
          </a:p>
          <a:p>
            <a:pPr marL="457200" indent="-457200">
              <a:buFont typeface="Arial" panose="020B0604020202020204" pitchFamily="34" charset="0"/>
              <a:buChar char="•"/>
            </a:pPr>
            <a:endParaRPr lang="en-US" sz="2000">
              <a:latin typeface="Open Sans Light" panose="020B0306030504020204" pitchFamily="34" charset="0"/>
              <a:ea typeface="Open Sans Light" panose="020B0306030504020204" pitchFamily="34" charset="0"/>
              <a:cs typeface="Open Sans Light" panose="020B0306030504020204" pitchFamily="34" charset="0"/>
            </a:endParaRPr>
          </a:p>
          <a:p>
            <a:pPr marL="457200" indent="-457200">
              <a:buFont typeface="Arial" panose="020B0604020202020204" pitchFamily="34" charset="0"/>
              <a:buChar char="•"/>
            </a:pPr>
            <a:r>
              <a:rPr lang="en-US" sz="3000">
                <a:latin typeface="Open Sans Light" panose="020B0306030504020204" pitchFamily="34" charset="0"/>
                <a:ea typeface="Open Sans Light" panose="020B0306030504020204" pitchFamily="34" charset="0"/>
                <a:cs typeface="Open Sans Light" panose="020B0306030504020204" pitchFamily="34" charset="0"/>
              </a:rPr>
              <a:t>2+ years relevant </a:t>
            </a:r>
            <a:r>
              <a:rPr lang="en-US" sz="3000" b="1">
                <a:latin typeface="Open Sans Light" panose="020B0306030504020204" pitchFamily="34" charset="0"/>
                <a:ea typeface="Open Sans Light" panose="020B0306030504020204" pitchFamily="34" charset="0"/>
                <a:cs typeface="Open Sans Light" panose="020B0306030504020204" pitchFamily="34" charset="0"/>
              </a:rPr>
              <a:t>professional</a:t>
            </a:r>
            <a:r>
              <a:rPr lang="en-US" sz="3000">
                <a:latin typeface="Open Sans Light" panose="020B0306030504020204" pitchFamily="34" charset="0"/>
                <a:ea typeface="Open Sans Light" panose="020B0306030504020204" pitchFamily="34" charset="0"/>
                <a:cs typeface="Open Sans Light" panose="020B0306030504020204" pitchFamily="34" charset="0"/>
              </a:rPr>
              <a:t> experience</a:t>
            </a:r>
          </a:p>
          <a:p>
            <a:endParaRPr lang="en-US" sz="2000">
              <a:latin typeface="Open Sans Light" panose="020B0306030504020204" pitchFamily="34" charset="0"/>
              <a:ea typeface="Open Sans Light" panose="020B0306030504020204" pitchFamily="34" charset="0"/>
              <a:cs typeface="Open Sans Light" panose="020B0306030504020204" pitchFamily="34" charset="0"/>
            </a:endParaRPr>
          </a:p>
          <a:p>
            <a:pPr marL="457200" indent="-457200">
              <a:buFont typeface="Arial" panose="020B0604020202020204" pitchFamily="34" charset="0"/>
              <a:buChar char="•"/>
            </a:pPr>
            <a:r>
              <a:rPr lang="en-US" sz="3000">
                <a:latin typeface="Open Sans Light" panose="020B0306030504020204" pitchFamily="34" charset="0"/>
                <a:ea typeface="Open Sans Light" panose="020B0306030504020204" pitchFamily="34" charset="0"/>
                <a:cs typeface="Open Sans Light" panose="020B0306030504020204" pitchFamily="34" charset="0"/>
              </a:rPr>
              <a:t>Complete required Learning Center courses</a:t>
            </a:r>
          </a:p>
          <a:p>
            <a:pPr marL="457200" indent="-457200">
              <a:buFont typeface="Arial" panose="020B0604020202020204" pitchFamily="34" charset="0"/>
              <a:buChar char="•"/>
            </a:pPr>
            <a:endParaRPr lang="en-US" sz="2000" i="1">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3000" b="1">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rPr>
              <a:t>Apply in the Grant Center</a:t>
            </a:r>
          </a:p>
        </p:txBody>
      </p:sp>
      <p:pic>
        <p:nvPicPr>
          <p:cNvPr id="2" name="Picture Placeholder 8">
            <a:extLst>
              <a:ext uri="{FF2B5EF4-FFF2-40B4-BE49-F238E27FC236}">
                <a16:creationId xmlns:a16="http://schemas.microsoft.com/office/drawing/2014/main" id="{3985244A-DE0E-CB19-2412-498C93933D77}"/>
              </a:ext>
            </a:extLst>
          </p:cNvPr>
          <p:cNvPicPr>
            <a:picLocks noChangeAspect="1"/>
          </p:cNvPicPr>
          <p:nvPr/>
        </p:nvPicPr>
        <p:blipFill rotWithShape="1">
          <a:blip r:embed="rId4"/>
          <a:srcRect l="39004" r="29703"/>
          <a:stretch/>
        </p:blipFill>
        <p:spPr>
          <a:xfrm>
            <a:off x="7710919" y="1275981"/>
            <a:ext cx="4360895" cy="5458603"/>
          </a:xfrm>
          <a:prstGeom prst="rect">
            <a:avLst/>
          </a:prstGeom>
        </p:spPr>
      </p:pic>
    </p:spTree>
    <p:extLst>
      <p:ext uri="{BB962C8B-B14F-4D97-AF65-F5344CB8AC3E}">
        <p14:creationId xmlns:p14="http://schemas.microsoft.com/office/powerpoint/2010/main" val="2106458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creenshot, symbol, design&#10;&#10;Description automatically generated">
            <a:extLst>
              <a:ext uri="{FF2B5EF4-FFF2-40B4-BE49-F238E27FC236}">
                <a16:creationId xmlns:a16="http://schemas.microsoft.com/office/drawing/2014/main" id="{0105130D-C895-40DC-9DFC-2AA0978F1F57}"/>
              </a:ext>
            </a:extLst>
          </p:cNvPr>
          <p:cNvPicPr>
            <a:picLocks noChangeAspect="1"/>
          </p:cNvPicPr>
          <p:nvPr/>
        </p:nvPicPr>
        <p:blipFill>
          <a:blip r:embed="rId3"/>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3BFC67B9-B8D0-F9D5-E27C-0AF058591CFB}"/>
              </a:ext>
            </a:extLst>
          </p:cNvPr>
          <p:cNvPicPr>
            <a:picLocks noChangeAspect="1"/>
          </p:cNvPicPr>
          <p:nvPr/>
        </p:nvPicPr>
        <p:blipFill>
          <a:blip r:embed="rId4"/>
          <a:srcRect/>
          <a:stretch/>
        </p:blipFill>
        <p:spPr>
          <a:xfrm>
            <a:off x="0" y="1312518"/>
            <a:ext cx="5654426" cy="3528950"/>
          </a:xfrm>
          <a:prstGeom prst="rect">
            <a:avLst/>
          </a:prstGeom>
        </p:spPr>
      </p:pic>
      <p:sp>
        <p:nvSpPr>
          <p:cNvPr id="8" name="Oval 7">
            <a:extLst>
              <a:ext uri="{FF2B5EF4-FFF2-40B4-BE49-F238E27FC236}">
                <a16:creationId xmlns:a16="http://schemas.microsoft.com/office/drawing/2014/main" id="{955FFAD6-5305-D164-8717-29F59490B510}"/>
              </a:ext>
            </a:extLst>
          </p:cNvPr>
          <p:cNvSpPr/>
          <p:nvPr/>
        </p:nvSpPr>
        <p:spPr>
          <a:xfrm>
            <a:off x="2725930" y="4841468"/>
            <a:ext cx="2354976" cy="1682083"/>
          </a:xfrm>
          <a:prstGeom prst="ellipse">
            <a:avLst/>
          </a:prstGeom>
          <a:solidFill>
            <a:srgbClr val="AFD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rPr>
              <a:t>FINANCIAL AUDITING</a:t>
            </a:r>
          </a:p>
        </p:txBody>
      </p:sp>
      <p:sp>
        <p:nvSpPr>
          <p:cNvPr id="5" name="TextBox 4">
            <a:extLst>
              <a:ext uri="{FF2B5EF4-FFF2-40B4-BE49-F238E27FC236}">
                <a16:creationId xmlns:a16="http://schemas.microsoft.com/office/drawing/2014/main" id="{DAB561CF-A47F-686E-F771-500B5741E8E7}"/>
              </a:ext>
            </a:extLst>
          </p:cNvPr>
          <p:cNvSpPr txBox="1"/>
          <p:nvPr/>
        </p:nvSpPr>
        <p:spPr>
          <a:xfrm>
            <a:off x="1915588" y="543077"/>
            <a:ext cx="7228411" cy="769441"/>
          </a:xfrm>
          <a:prstGeom prst="rect">
            <a:avLst/>
          </a:prstGeom>
          <a:noFill/>
        </p:spPr>
        <p:txBody>
          <a:bodyPr wrap="square" rtlCol="0">
            <a:spAutoFit/>
          </a:bodyPr>
          <a:lstStyle/>
          <a:p>
            <a:r>
              <a:rPr lang="en-US" sz="4400">
                <a:latin typeface="Open Sans Light" panose="020B0306030504020204" pitchFamily="34" charset="0"/>
                <a:ea typeface="Open Sans Light" panose="020B0306030504020204" pitchFamily="34" charset="0"/>
                <a:cs typeface="Open Sans Light" panose="020B0306030504020204" pitchFamily="34" charset="0"/>
              </a:rPr>
              <a:t>ORGANIZATION BY SECTOR</a:t>
            </a:r>
          </a:p>
        </p:txBody>
      </p:sp>
      <p:sp>
        <p:nvSpPr>
          <p:cNvPr id="6" name="TextBox 5">
            <a:extLst>
              <a:ext uri="{FF2B5EF4-FFF2-40B4-BE49-F238E27FC236}">
                <a16:creationId xmlns:a16="http://schemas.microsoft.com/office/drawing/2014/main" id="{27B1A602-6BE2-302E-6E25-8D7652418B65}"/>
              </a:ext>
            </a:extLst>
          </p:cNvPr>
          <p:cNvSpPr txBox="1"/>
          <p:nvPr/>
        </p:nvSpPr>
        <p:spPr>
          <a:xfrm>
            <a:off x="5529793" y="1855595"/>
            <a:ext cx="6265494" cy="3785652"/>
          </a:xfrm>
          <a:prstGeom prst="rect">
            <a:avLst/>
          </a:prstGeom>
          <a:noFill/>
        </p:spPr>
        <p:txBody>
          <a:bodyPr wrap="square" rtlCol="0">
            <a:spAutoFit/>
          </a:bodyPr>
          <a:lstStyle/>
          <a:p>
            <a:r>
              <a:rPr lang="en-US" sz="2400" i="1">
                <a:latin typeface="Open Sans Light" panose="020B0306030504020204" pitchFamily="34" charset="0"/>
                <a:ea typeface="Open Sans Light" panose="020B0306030504020204" pitchFamily="34" charset="0"/>
                <a:cs typeface="Open Sans Light" panose="020B0306030504020204" pitchFamily="34" charset="0"/>
              </a:rPr>
              <a:t>At a glance</a:t>
            </a:r>
          </a:p>
          <a:p>
            <a:pPr marL="285750" indent="-285750">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200 doctors, nurses, public health experts</a:t>
            </a:r>
          </a:p>
          <a:p>
            <a:pPr marL="285750" indent="-285750">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150 accountants and auditors</a:t>
            </a:r>
          </a:p>
          <a:p>
            <a:pPr marL="285750" indent="-285750">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110 agricultural, microcredit, and economic development experts</a:t>
            </a:r>
          </a:p>
          <a:p>
            <a:pPr marL="285750" indent="-285750">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100 hygiene educators and clean water specialists</a:t>
            </a:r>
          </a:p>
          <a:p>
            <a:pPr marL="285750" indent="-285750">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70 environmental professionals</a:t>
            </a:r>
          </a:p>
          <a:p>
            <a:pPr marL="285750" indent="-285750">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50 educators and literacy specialists</a:t>
            </a:r>
          </a:p>
          <a:p>
            <a:pPr marL="285750" indent="-285750">
              <a:buFont typeface="Arial" panose="020B0604020202020204" pitchFamily="34" charset="0"/>
              <a:buChar char="•"/>
            </a:pPr>
            <a:r>
              <a:rPr lang="en-US" sz="2400">
                <a:latin typeface="Open Sans Light" panose="020B0306030504020204" pitchFamily="34" charset="0"/>
                <a:ea typeface="Open Sans Light" panose="020B0306030504020204" pitchFamily="34" charset="0"/>
                <a:cs typeface="Open Sans Light" panose="020B0306030504020204" pitchFamily="34" charset="0"/>
              </a:rPr>
              <a:t>40 mediators and peacebuilders</a:t>
            </a:r>
          </a:p>
        </p:txBody>
      </p:sp>
    </p:spTree>
    <p:extLst>
      <p:ext uri="{BB962C8B-B14F-4D97-AF65-F5344CB8AC3E}">
        <p14:creationId xmlns:p14="http://schemas.microsoft.com/office/powerpoint/2010/main" val="761510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9">
            <a:extLst>
              <a:ext uri="{FF2B5EF4-FFF2-40B4-BE49-F238E27FC236}">
                <a16:creationId xmlns:a16="http://schemas.microsoft.com/office/drawing/2014/main" id="{9A191B90-62D1-4718-B891-6A3FC82DD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63A1050F-42B7-42F4-9436-314DB03DE4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1" y="-1504"/>
            <a:ext cx="4527885" cy="2330553"/>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3D407BF-2834-499F-A121-4FF4919FC7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57C515C8-97E1-406F-BA1C-EB6AD75B0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D8DBBF75-CCF9-41BE-9004-7834D096B2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B3DEBE2A-7C62-4E08-B6AC-3C744D2B27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a:extLst>
              <a:ext uri="{FF2B5EF4-FFF2-40B4-BE49-F238E27FC236}">
                <a16:creationId xmlns:a16="http://schemas.microsoft.com/office/drawing/2014/main" id="{CB04806E-DE07-4370-8B2D-439E32B3A2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56D2FDC8-0ECE-4F3D-BC43-B5B225668F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2E79AFB9-7B8D-4C53-9DB3-E5AB8D887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2C94F38-99EB-4C61-AF5E-554B823A5B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58F14535-714F-4FC9-A597-27DDE229DB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169B4062-838A-1B24-90E4-3FF932A054D8}"/>
              </a:ext>
            </a:extLst>
          </p:cNvPr>
          <p:cNvSpPr txBox="1"/>
          <p:nvPr/>
        </p:nvSpPr>
        <p:spPr>
          <a:xfrm>
            <a:off x="2133600" y="388208"/>
            <a:ext cx="8361947" cy="892552"/>
          </a:xfrm>
          <a:prstGeom prst="rect">
            <a:avLst/>
          </a:prstGeom>
          <a:noFill/>
        </p:spPr>
        <p:txBody>
          <a:bodyPr wrap="square" rtlCol="0">
            <a:spAutoFit/>
          </a:bodyPr>
          <a:lstStyle/>
          <a:p>
            <a:r>
              <a:rPr lang="en-US" sz="2800">
                <a:latin typeface="Open Sans Light" panose="020B0306030504020204" pitchFamily="34" charset="0"/>
                <a:ea typeface="Open Sans Light" panose="020B0306030504020204" pitchFamily="34" charset="0"/>
                <a:cs typeface="Open Sans Light" panose="020B0306030504020204" pitchFamily="34" charset="0"/>
              </a:rPr>
              <a:t>CADRE ORGANIZATION -</a:t>
            </a:r>
            <a:r>
              <a:rPr lang="en-US" sz="2800" b="1">
                <a:latin typeface="Open Sans Light" panose="020B0306030504020204" pitchFamily="34" charset="0"/>
                <a:ea typeface="Open Sans Light" panose="020B0306030504020204" pitchFamily="34" charset="0"/>
                <a:cs typeface="Open Sans Light" panose="020B0306030504020204" pitchFamily="34" charset="0"/>
              </a:rPr>
              <a:t>Geographic Regions</a:t>
            </a:r>
            <a:endParaRPr lang="es-ES" sz="2800" b="1">
              <a:latin typeface="Open Sans Light" panose="020B0306030504020204" pitchFamily="34" charset="0"/>
              <a:ea typeface="Open Sans Light" panose="020B0306030504020204" pitchFamily="34" charset="0"/>
              <a:cs typeface="Open Sans Light" panose="020B0306030504020204" pitchFamily="34" charset="0"/>
            </a:endParaRPr>
          </a:p>
          <a:p>
            <a:endParaRPr lang="en-US" sz="2400">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6" name="Picture 5" descr="A map of the world&#10;&#10;Description automatically generated">
            <a:extLst>
              <a:ext uri="{FF2B5EF4-FFF2-40B4-BE49-F238E27FC236}">
                <a16:creationId xmlns:a16="http://schemas.microsoft.com/office/drawing/2014/main" id="{ABC3F69D-7E76-FCDA-0D7F-68A54EBAFDAD}"/>
              </a:ext>
            </a:extLst>
          </p:cNvPr>
          <p:cNvPicPr>
            <a:picLocks noChangeAspect="1"/>
          </p:cNvPicPr>
          <p:nvPr/>
        </p:nvPicPr>
        <p:blipFill>
          <a:blip r:embed="rId3"/>
          <a:stretch>
            <a:fillRect/>
          </a:stretch>
        </p:blipFill>
        <p:spPr>
          <a:xfrm>
            <a:off x="-18232" y="194257"/>
            <a:ext cx="12192000" cy="6422504"/>
          </a:xfrm>
          <a:prstGeom prst="rect">
            <a:avLst/>
          </a:prstGeom>
        </p:spPr>
      </p:pic>
      <p:sp>
        <p:nvSpPr>
          <p:cNvPr id="8" name="Rectangle 7">
            <a:extLst>
              <a:ext uri="{FF2B5EF4-FFF2-40B4-BE49-F238E27FC236}">
                <a16:creationId xmlns:a16="http://schemas.microsoft.com/office/drawing/2014/main" id="{E35BA5F6-B5FF-CB82-B985-E4FC6DCBE803}"/>
              </a:ext>
            </a:extLst>
          </p:cNvPr>
          <p:cNvSpPr/>
          <p:nvPr/>
        </p:nvSpPr>
        <p:spPr>
          <a:xfrm>
            <a:off x="284121" y="4180078"/>
            <a:ext cx="2973429" cy="24704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E490D35-9961-C682-74B9-B651684C737B}"/>
              </a:ext>
            </a:extLst>
          </p:cNvPr>
          <p:cNvSpPr txBox="1"/>
          <p:nvPr/>
        </p:nvSpPr>
        <p:spPr>
          <a:xfrm>
            <a:off x="4679468" y="5967901"/>
            <a:ext cx="7228411" cy="769441"/>
          </a:xfrm>
          <a:prstGeom prst="rect">
            <a:avLst/>
          </a:prstGeom>
          <a:solidFill>
            <a:schemeClr val="bg1"/>
          </a:solidFill>
        </p:spPr>
        <p:txBody>
          <a:bodyPr wrap="square" rtlCol="0">
            <a:spAutoFit/>
          </a:bodyPr>
          <a:lstStyle/>
          <a:p>
            <a:r>
              <a:rPr lang="en-US" sz="44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REGIONAL ORGANIZATION</a:t>
            </a:r>
          </a:p>
        </p:txBody>
      </p:sp>
      <p:graphicFrame>
        <p:nvGraphicFramePr>
          <p:cNvPr id="9" name="Table 8">
            <a:extLst>
              <a:ext uri="{FF2B5EF4-FFF2-40B4-BE49-F238E27FC236}">
                <a16:creationId xmlns:a16="http://schemas.microsoft.com/office/drawing/2014/main" id="{8FD7E8AA-9D6B-9DA8-0462-A04F4CD15662}"/>
              </a:ext>
            </a:extLst>
          </p:cNvPr>
          <p:cNvGraphicFramePr>
            <a:graphicFrameLocks noGrp="1"/>
          </p:cNvGraphicFramePr>
          <p:nvPr>
            <p:extLst>
              <p:ext uri="{D42A27DB-BD31-4B8C-83A1-F6EECF244321}">
                <p14:modId xmlns:p14="http://schemas.microsoft.com/office/powerpoint/2010/main" val="1468944081"/>
              </p:ext>
            </p:extLst>
          </p:nvPr>
        </p:nvGraphicFramePr>
        <p:xfrm>
          <a:off x="135972" y="3543962"/>
          <a:ext cx="3229117" cy="3114040"/>
        </p:xfrm>
        <a:graphic>
          <a:graphicData uri="http://schemas.openxmlformats.org/drawingml/2006/table">
            <a:tbl>
              <a:tblPr firstRow="1" bandRow="1">
                <a:tableStyleId>{2D5ABB26-0587-4C30-8999-92F81FD0307C}</a:tableStyleId>
              </a:tblPr>
              <a:tblGrid>
                <a:gridCol w="403736">
                  <a:extLst>
                    <a:ext uri="{9D8B030D-6E8A-4147-A177-3AD203B41FA5}">
                      <a16:colId xmlns:a16="http://schemas.microsoft.com/office/drawing/2014/main" val="3884577508"/>
                    </a:ext>
                  </a:extLst>
                </a:gridCol>
                <a:gridCol w="2825381">
                  <a:extLst>
                    <a:ext uri="{9D8B030D-6E8A-4147-A177-3AD203B41FA5}">
                      <a16:colId xmlns:a16="http://schemas.microsoft.com/office/drawing/2014/main" val="4246405203"/>
                    </a:ext>
                  </a:extLst>
                </a:gridCol>
              </a:tblGrid>
              <a:tr h="370840">
                <a:tc gridSpan="2">
                  <a:txBody>
                    <a:bodyPr/>
                    <a:lstStyle/>
                    <a:p>
                      <a:pPr algn="l"/>
                      <a:r>
                        <a:rPr lang="en-US" sz="1600" dirty="0">
                          <a:latin typeface="Open Sans Light" panose="020B0306030504020204" pitchFamily="34" charset="0"/>
                          <a:ea typeface="Open Sans Light" panose="020B0306030504020204" pitchFamily="34" charset="0"/>
                          <a:cs typeface="Open Sans Light" panose="020B0306030504020204" pitchFamily="34" charset="0"/>
                        </a:rPr>
                        <a:t>Cadre Geographic Regions</a:t>
                      </a:r>
                    </a:p>
                  </a:txBody>
                  <a:tcPr anchor="ctr">
                    <a:no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txBody>
                  <a:tcPr/>
                </a:tc>
                <a:extLst>
                  <a:ext uri="{0D108BD9-81ED-4DB2-BD59-A6C34878D82A}">
                    <a16:rowId xmlns:a16="http://schemas.microsoft.com/office/drawing/2014/main" val="105827372"/>
                  </a:ext>
                </a:extLst>
              </a:tr>
              <a:tr h="370840">
                <a:tc>
                  <a:txBody>
                    <a:bodyPr/>
                    <a:lstStyle/>
                    <a:p>
                      <a:endParaRPr lang="en-US" dirty="0"/>
                    </a:p>
                  </a:txBody>
                  <a:tcPr anchor="ctr">
                    <a:solidFill>
                      <a:srgbClr val="E0440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North America</a:t>
                      </a:r>
                    </a:p>
                  </a:txBody>
                  <a:tcPr anchor="ctr"/>
                </a:tc>
                <a:extLst>
                  <a:ext uri="{0D108BD9-81ED-4DB2-BD59-A6C34878D82A}">
                    <a16:rowId xmlns:a16="http://schemas.microsoft.com/office/drawing/2014/main" val="1733735872"/>
                  </a:ext>
                </a:extLst>
              </a:tr>
              <a:tr h="370840">
                <a:tc>
                  <a:txBody>
                    <a:bodyPr/>
                    <a:lstStyle/>
                    <a:p>
                      <a:endParaRPr lang="en-US" dirty="0"/>
                    </a:p>
                  </a:txBody>
                  <a:tcPr anchor="ctr">
                    <a:solidFill>
                      <a:srgbClr val="5FD0D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Latin America</a:t>
                      </a:r>
                    </a:p>
                  </a:txBody>
                  <a:tcPr anchor="ctr"/>
                </a:tc>
                <a:extLst>
                  <a:ext uri="{0D108BD9-81ED-4DB2-BD59-A6C34878D82A}">
                    <a16:rowId xmlns:a16="http://schemas.microsoft.com/office/drawing/2014/main" val="2994494191"/>
                  </a:ext>
                </a:extLst>
              </a:tr>
              <a:tr h="370840">
                <a:tc>
                  <a:txBody>
                    <a:bodyPr/>
                    <a:lstStyle/>
                    <a:p>
                      <a:endParaRPr lang="en-US" dirty="0"/>
                    </a:p>
                  </a:txBody>
                  <a:tcPr anchor="ctr">
                    <a:solidFill>
                      <a:srgbClr val="00627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Central Asia, Europe,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Middle East, North Africa</a:t>
                      </a:r>
                    </a:p>
                  </a:txBody>
                  <a:tcPr anchor="ctr"/>
                </a:tc>
                <a:extLst>
                  <a:ext uri="{0D108BD9-81ED-4DB2-BD59-A6C34878D82A}">
                    <a16:rowId xmlns:a16="http://schemas.microsoft.com/office/drawing/2014/main" val="1939047596"/>
                  </a:ext>
                </a:extLst>
              </a:tr>
              <a:tr h="370840">
                <a:tc>
                  <a:txBody>
                    <a:bodyPr/>
                    <a:lstStyle/>
                    <a:p>
                      <a:endParaRPr lang="en-US" dirty="0"/>
                    </a:p>
                  </a:txBody>
                  <a:tcPr anchor="ctr">
                    <a:solidFill>
                      <a:srgbClr val="FFD1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Sub-Saharan Africa</a:t>
                      </a:r>
                    </a:p>
                  </a:txBody>
                  <a:tcPr anchor="ctr"/>
                </a:tc>
                <a:extLst>
                  <a:ext uri="{0D108BD9-81ED-4DB2-BD59-A6C34878D82A}">
                    <a16:rowId xmlns:a16="http://schemas.microsoft.com/office/drawing/2014/main" val="2262917533"/>
                  </a:ext>
                </a:extLst>
              </a:tr>
              <a:tr h="370840">
                <a:tc>
                  <a:txBody>
                    <a:bodyPr/>
                    <a:lstStyle/>
                    <a:p>
                      <a:endParaRPr lang="en-US" dirty="0"/>
                    </a:p>
                  </a:txBody>
                  <a:tcPr anchor="ctr">
                    <a:solidFill>
                      <a:srgbClr val="00ADB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East and Southeast Asia</a:t>
                      </a:r>
                    </a:p>
                  </a:txBody>
                  <a:tcPr anchor="ctr"/>
                </a:tc>
                <a:extLst>
                  <a:ext uri="{0D108BD9-81ED-4DB2-BD59-A6C34878D82A}">
                    <a16:rowId xmlns:a16="http://schemas.microsoft.com/office/drawing/2014/main" val="1237406352"/>
                  </a:ext>
                </a:extLst>
              </a:tr>
              <a:tr h="370840">
                <a:tc>
                  <a:txBody>
                    <a:bodyPr/>
                    <a:lstStyle/>
                    <a:p>
                      <a:endParaRPr lang="en-US" dirty="0"/>
                    </a:p>
                  </a:txBody>
                  <a:tcPr anchor="ctr">
                    <a:solidFill>
                      <a:srgbClr val="FF8F1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South Asia</a:t>
                      </a:r>
                    </a:p>
                  </a:txBody>
                  <a:tcPr anchor="ctr"/>
                </a:tc>
                <a:extLst>
                  <a:ext uri="{0D108BD9-81ED-4DB2-BD59-A6C34878D82A}">
                    <a16:rowId xmlns:a16="http://schemas.microsoft.com/office/drawing/2014/main" val="460075712"/>
                  </a:ext>
                </a:extLst>
              </a:tr>
              <a:tr h="370840">
                <a:tc>
                  <a:txBody>
                    <a:bodyPr/>
                    <a:lstStyle/>
                    <a:p>
                      <a:endParaRPr lang="en-US" dirty="0"/>
                    </a:p>
                  </a:txBody>
                  <a:tcPr anchor="ctr">
                    <a:solidFill>
                      <a:srgbClr val="AFE2E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South Pacific</a:t>
                      </a:r>
                    </a:p>
                  </a:txBody>
                  <a:tcPr anchor="ctr"/>
                </a:tc>
                <a:extLst>
                  <a:ext uri="{0D108BD9-81ED-4DB2-BD59-A6C34878D82A}">
                    <a16:rowId xmlns:a16="http://schemas.microsoft.com/office/drawing/2014/main" val="2964152021"/>
                  </a:ext>
                </a:extLst>
              </a:tr>
            </a:tbl>
          </a:graphicData>
        </a:graphic>
      </p:graphicFrame>
    </p:spTree>
    <p:extLst>
      <p:ext uri="{BB962C8B-B14F-4D97-AF65-F5344CB8AC3E}">
        <p14:creationId xmlns:p14="http://schemas.microsoft.com/office/powerpoint/2010/main" val="23436959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and blue rectangle with icons&#10;&#10;Description automatically generated">
            <a:extLst>
              <a:ext uri="{FF2B5EF4-FFF2-40B4-BE49-F238E27FC236}">
                <a16:creationId xmlns:a16="http://schemas.microsoft.com/office/drawing/2014/main" id="{CC515F42-1833-7516-0FAC-0D5E79714320}"/>
              </a:ext>
            </a:extLst>
          </p:cNvPr>
          <p:cNvPicPr>
            <a:picLocks noChangeAspect="1"/>
          </p:cNvPicPr>
          <p:nvPr/>
        </p:nvPicPr>
        <p:blipFill>
          <a:blip r:embed="rId3"/>
          <a:stretch>
            <a:fillRect/>
          </a:stretch>
        </p:blipFill>
        <p:spPr>
          <a:xfrm>
            <a:off x="0" y="0"/>
            <a:ext cx="12192000" cy="6865150"/>
          </a:xfrm>
          <a:prstGeom prst="rect">
            <a:avLst/>
          </a:prstGeom>
        </p:spPr>
      </p:pic>
      <p:sp>
        <p:nvSpPr>
          <p:cNvPr id="5" name="TextBox 4">
            <a:extLst>
              <a:ext uri="{FF2B5EF4-FFF2-40B4-BE49-F238E27FC236}">
                <a16:creationId xmlns:a16="http://schemas.microsoft.com/office/drawing/2014/main" id="{E2D3D7BA-93EB-F5A6-4D31-E951FEA2B3CD}"/>
              </a:ext>
            </a:extLst>
          </p:cNvPr>
          <p:cNvSpPr txBox="1"/>
          <p:nvPr/>
        </p:nvSpPr>
        <p:spPr>
          <a:xfrm>
            <a:off x="2026920" y="2143661"/>
            <a:ext cx="10012680" cy="2431435"/>
          </a:xfrm>
          <a:prstGeom prst="rect">
            <a:avLst/>
          </a:prstGeom>
          <a:noFill/>
        </p:spPr>
        <p:txBody>
          <a:bodyPr wrap="square">
            <a:spAutoFit/>
          </a:bodyPr>
          <a:lstStyle/>
          <a:p>
            <a:r>
              <a:rPr lang="en-US" altLang="en-US" sz="7600">
                <a:latin typeface="Open Sans Light" panose="020B0306030504020204" pitchFamily="34" charset="0"/>
                <a:ea typeface="Open Sans Light" panose="020B0306030504020204" pitchFamily="34" charset="0"/>
                <a:cs typeface="Open Sans Light" panose="020B0306030504020204" pitchFamily="34" charset="0"/>
              </a:rPr>
              <a:t>Cadre members</a:t>
            </a:r>
          </a:p>
          <a:p>
            <a:r>
              <a:rPr lang="en-US" altLang="en-US" sz="7600" b="1">
                <a:solidFill>
                  <a:srgbClr val="006171"/>
                </a:solidFill>
                <a:latin typeface="Open Sans Light" panose="020B0306030504020204" pitchFamily="34" charset="0"/>
                <a:ea typeface="Open Sans Light" panose="020B0306030504020204" pitchFamily="34" charset="0"/>
                <a:cs typeface="Open Sans Light" panose="020B0306030504020204" pitchFamily="34" charset="0"/>
              </a:rPr>
              <a:t>EVALUATE</a:t>
            </a:r>
            <a:r>
              <a:rPr lang="en-US" altLang="en-US" sz="7600" b="1">
                <a:latin typeface="Open Sans Light" panose="020B0306030504020204" pitchFamily="34" charset="0"/>
                <a:ea typeface="Open Sans Light" panose="020B0306030504020204" pitchFamily="34" charset="0"/>
                <a:cs typeface="Open Sans Light" panose="020B0306030504020204" pitchFamily="34" charset="0"/>
              </a:rPr>
              <a:t> </a:t>
            </a:r>
            <a:r>
              <a:rPr lang="en-US" altLang="en-US" sz="7600">
                <a:latin typeface="Open Sans Light" panose="020B0306030504020204" pitchFamily="34" charset="0"/>
                <a:ea typeface="Open Sans Light" panose="020B0306030504020204" pitchFamily="34" charset="0"/>
                <a:cs typeface="Open Sans Light" panose="020B0306030504020204" pitchFamily="34" charset="0"/>
              </a:rPr>
              <a:t>and</a:t>
            </a:r>
            <a:r>
              <a:rPr lang="en-US" altLang="en-US" sz="7600" b="1">
                <a:latin typeface="Open Sans Light" panose="020B0306030504020204" pitchFamily="34" charset="0"/>
                <a:ea typeface="Open Sans Light" panose="020B0306030504020204" pitchFamily="34" charset="0"/>
                <a:cs typeface="Open Sans Light" panose="020B0306030504020204" pitchFamily="34" charset="0"/>
              </a:rPr>
              <a:t> </a:t>
            </a:r>
            <a:r>
              <a:rPr lang="en-US" altLang="en-US" sz="7600" b="1">
                <a:solidFill>
                  <a:srgbClr val="00ACBA"/>
                </a:solidFill>
                <a:latin typeface="Open Sans Light" panose="020B0306030504020204" pitchFamily="34" charset="0"/>
                <a:ea typeface="Open Sans Light" panose="020B0306030504020204" pitchFamily="34" charset="0"/>
                <a:cs typeface="Open Sans Light" panose="020B0306030504020204" pitchFamily="34" charset="0"/>
              </a:rPr>
              <a:t>ADVISE</a:t>
            </a:r>
          </a:p>
        </p:txBody>
      </p:sp>
    </p:spTree>
    <p:extLst>
      <p:ext uri="{BB962C8B-B14F-4D97-AF65-F5344CB8AC3E}">
        <p14:creationId xmlns:p14="http://schemas.microsoft.com/office/powerpoint/2010/main" val="23744110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dre-PPT-23_20230426-014 (1).potx" id="{BE69FA48-F281-4990-9DA6-9C21221D4F95}" vid="{30041ED1-0DE4-4CC9-8CFF-C6B6DD63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2DD998FE6D4C243A6666DCBBE50F08A" ma:contentTypeVersion="36" ma:contentTypeDescription="Create a new document." ma:contentTypeScope="" ma:versionID="7c687b1ef03a372ec8f06e5eea270373">
  <xsd:schema xmlns:xsd="http://www.w3.org/2001/XMLSchema" xmlns:xs="http://www.w3.org/2001/XMLSchema" xmlns:p="http://schemas.microsoft.com/office/2006/metadata/properties" xmlns:ns1="http://schemas.microsoft.com/sharepoint/v3" xmlns:ns2="0d5c9e5d-a307-48f9-ae03-b80fdf544274" xmlns:ns3="efcca1a5-f625-4643-8372-a86b31cc8283" targetNamespace="http://schemas.microsoft.com/office/2006/metadata/properties" ma:root="true" ma:fieldsID="176bd4b25ade854b47cb0c21c54ab7ac" ns1:_="" ns2:_="" ns3:_="">
    <xsd:import namespace="http://schemas.microsoft.com/sharepoint/v3"/>
    <xsd:import namespace="0d5c9e5d-a307-48f9-ae03-b80fdf544274"/>
    <xsd:import namespace="efcca1a5-f625-4643-8372-a86b31cc8283"/>
    <xsd:element name="properties">
      <xsd:complexType>
        <xsd:sequence>
          <xsd:element name="documentManagement">
            <xsd:complexType>
              <xsd:all>
                <xsd:element ref="ns2:Comments" minOccurs="0"/>
                <xsd:element ref="ns1:PublishingStartDate" minOccurs="0"/>
                <xsd:element ref="ns1:PublishingExpirationDate"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9"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0"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d5c9e5d-a307-48f9-ae03-b80fdf544274" elementFormDefault="qualified">
    <xsd:import namespace="http://schemas.microsoft.com/office/2006/documentManagement/types"/>
    <xsd:import namespace="http://schemas.microsoft.com/office/infopath/2007/PartnerControls"/>
    <xsd:element name="Comments" ma:index="4" nillable="true" ma:displayName="Comments" ma:internalName="Comments" ma:readOnly="false">
      <xsd:simpleType>
        <xsd:restriction base="dms:Note">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4da3dff2-d67e-4dd5-8f2c-5f78cca4fd2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cca1a5-f625-4643-8372-a86b31cc828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0951cb5-aaad-48e9-a238-3cd7613f407d}" ma:internalName="TaxCatchAll" ma:showField="CatchAllData" ma:web="efcca1a5-f625-4643-8372-a86b31cc82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d5c9e5d-a307-48f9-ae03-b80fdf544274">
      <Terms xmlns="http://schemas.microsoft.com/office/infopath/2007/PartnerControls"/>
    </lcf76f155ced4ddcb4097134ff3c332f>
    <PublishingExpirationDate xmlns="http://schemas.microsoft.com/sharepoint/v3" xsi:nil="true"/>
    <Comments xmlns="0d5c9e5d-a307-48f9-ae03-b80fdf544274" xsi:nil="true"/>
    <PublishingStartDate xmlns="http://schemas.microsoft.com/sharepoint/v3" xsi:nil="true"/>
    <TaxCatchAll xmlns="efcca1a5-f625-4643-8372-a86b31cc8283" xsi:nil="true"/>
    <SharedWithUsers xmlns="efcca1a5-f625-4643-8372-a86b31cc8283">
      <UserInfo>
        <DisplayName>Christian Pepera</DisplayName>
        <AccountId>26</AccountId>
        <AccountType/>
      </UserInfo>
      <UserInfo>
        <DisplayName>Sarah O'Brien</DisplayName>
        <AccountId>130</AccountId>
        <AccountType/>
      </UserInfo>
      <UserInfo>
        <DisplayName>Veronica Dominguez</DisplayName>
        <AccountId>62</AccountId>
        <AccountType/>
      </UserInfo>
      <UserInfo>
        <DisplayName>Rui Li</DisplayName>
        <AccountId>488</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1CCFF715-D04D-4FB2-A620-23092385024E}">
  <ds:schemaRefs>
    <ds:schemaRef ds:uri="http://schemas.microsoft.com/sharepoint/v3/contenttype/forms"/>
  </ds:schemaRefs>
</ds:datastoreItem>
</file>

<file path=customXml/itemProps2.xml><?xml version="1.0" encoding="utf-8"?>
<ds:datastoreItem xmlns:ds="http://schemas.openxmlformats.org/officeDocument/2006/customXml" ds:itemID="{E00151E1-AEB6-49BC-BA2C-1E71D5161F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d5c9e5d-a307-48f9-ae03-b80fdf544274"/>
    <ds:schemaRef ds:uri="efcca1a5-f625-4643-8372-a86b31cc82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E90E3AF-8A9C-4641-BCF3-03CD99C3371C}">
  <ds:schemaRefs>
    <ds:schemaRef ds:uri="0d5c9e5d-a307-48f9-ae03-b80fdf544274"/>
    <ds:schemaRef ds:uri="http://schemas.microsoft.com/office/2006/documentManagement/types"/>
    <ds:schemaRef ds:uri="efcca1a5-f625-4643-8372-a86b31cc8283"/>
    <ds:schemaRef ds:uri="http://schemas.microsoft.com/sharepoint/v3"/>
    <ds:schemaRef ds:uri="http://purl.org/dc/elements/1.1/"/>
    <ds:schemaRef ds:uri="http://purl.org/dc/dcmitype/"/>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purl.org/dc/terms/"/>
  </ds:schemaRefs>
</ds:datastoreItem>
</file>

<file path=docMetadata/LabelInfo.xml><?xml version="1.0" encoding="utf-8"?>
<clbl:labelList xmlns:clbl="http://schemas.microsoft.com/office/2020/mipLabelMetadata">
  <clbl:label id="{67b4e043-0afd-4afb-8b94-bf96370c8e7f}" enabled="0" method="" siteId="{67b4e043-0afd-4afb-8b94-bf96370c8e7f}" removed="1"/>
</clbl:labelList>
</file>

<file path=docProps/app.xml><?xml version="1.0" encoding="utf-8"?>
<Properties xmlns="http://schemas.openxmlformats.org/officeDocument/2006/extended-properties" xmlns:vt="http://schemas.openxmlformats.org/officeDocument/2006/docPropsVTypes">
  <Template>Cadre PowerPoint Template</Template>
  <TotalTime>1067</TotalTime>
  <Words>1704</Words>
  <Application>Microsoft Office PowerPoint</Application>
  <PresentationFormat>Widescreen</PresentationFormat>
  <Paragraphs>166</Paragraphs>
  <Slides>18</Slides>
  <Notes>18</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Calibri Light</vt:lpstr>
      <vt:lpstr>Open Sans</vt:lpstr>
      <vt:lpstr>Open Sans Light</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Veronica Dominguez</dc:creator>
  <cp:lastModifiedBy>Sarah O'Brien</cp:lastModifiedBy>
  <cp:revision>4</cp:revision>
  <dcterms:created xsi:type="dcterms:W3CDTF">2023-11-10T21:19:35Z</dcterms:created>
  <dcterms:modified xsi:type="dcterms:W3CDTF">2024-04-12T13:06:52Z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0x010100B2DD998FE6D4C243A6666DCBBE50F08A</vt:lpwstr>
  </property>
  <property fmtid="{D5CDD505-2E9C-101B-9397-08002B2CF9AE}" pid="3" name="MediaServiceImageTags">
    <vt:lpwstr/>
  </property>
</Properties>
</file>