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330" r:id="rId5"/>
    <p:sldId id="344" r:id="rId6"/>
    <p:sldId id="335" r:id="rId7"/>
    <p:sldId id="331" r:id="rId8"/>
    <p:sldId id="337" r:id="rId9"/>
    <p:sldId id="338" r:id="rId10"/>
    <p:sldId id="339" r:id="rId11"/>
    <p:sldId id="340" r:id="rId12"/>
    <p:sldId id="347" r:id="rId13"/>
    <p:sldId id="350" r:id="rId14"/>
    <p:sldId id="343" r:id="rId15"/>
    <p:sldId id="348"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1F6863-9838-6167-BE6C-2C2926407473}" name="Sarah Crawford" initials="SC" userId="S::sarah.crawford@rotary.org::fb783b61-c5ce-4aa3-bb52-4222646968d3" providerId="AD"/>
  <p188:author id="{9BE4357B-F0D4-F505-8DF7-BC0EC4DCB730}" name="Patrick Nunes" initials="PN" userId="S::patrick.nunes@rotary.org::c4949b61-4675-4930-8e22-66862634b484" providerId="AD"/>
  <p188:author id="{3FDE88DF-B71E-A6FB-7784-753B02A65E8E}" name="Patrick Nunes" initials="PN" userId="S::Patrick.Nunes@rotary.org::c4949b61-4675-4930-8e22-66862634b4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Finkelstein" initials="AF" lastIdx="26" clrIdx="0">
    <p:extLst>
      <p:ext uri="{19B8F6BF-5375-455C-9EA6-DF929625EA0E}">
        <p15:presenceInfo xmlns:p15="http://schemas.microsoft.com/office/powerpoint/2012/main" userId="S-1-5-21-2052111302-1645522239-682003330-92503" providerId="AD"/>
      </p:ext>
    </p:extLst>
  </p:cmAuthor>
  <p:cmAuthor id="2" name="Heather Antti" initials="HA" lastIdx="30" clrIdx="1">
    <p:extLst>
      <p:ext uri="{19B8F6BF-5375-455C-9EA6-DF929625EA0E}">
        <p15:presenceInfo xmlns:p15="http://schemas.microsoft.com/office/powerpoint/2012/main" userId="S-1-5-21-2052111302-1645522239-682003330-80426" providerId="AD"/>
      </p:ext>
    </p:extLst>
  </p:cmAuthor>
  <p:cmAuthor id="3" name="Victor Barnes" initials="VB" lastIdx="33" clrIdx="2">
    <p:extLst>
      <p:ext uri="{19B8F6BF-5375-455C-9EA6-DF929625EA0E}">
        <p15:presenceInfo xmlns:p15="http://schemas.microsoft.com/office/powerpoint/2012/main" userId="S-1-5-21-2052111302-1645522239-682003330-84806" providerId="AD"/>
      </p:ext>
    </p:extLst>
  </p:cmAuthor>
  <p:cmAuthor id="4" name="Sara Tetzloff" initials="ST" lastIdx="7" clrIdx="3">
    <p:extLst>
      <p:ext uri="{19B8F6BF-5375-455C-9EA6-DF929625EA0E}">
        <p15:presenceInfo xmlns:p15="http://schemas.microsoft.com/office/powerpoint/2012/main" userId="f9fdd4f0aef070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37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C1233-EEAB-18D0-B69F-7AD32495CBFA}" v="5" dt="2022-08-04T14:51:15.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autoAdjust="0"/>
    <p:restoredTop sz="80775" autoAdjust="0"/>
  </p:normalViewPr>
  <p:slideViewPr>
    <p:cSldViewPr snapToGrid="0" snapToObjects="1">
      <p:cViewPr varScale="1">
        <p:scale>
          <a:sx n="92" d="100"/>
          <a:sy n="92" d="100"/>
        </p:scale>
        <p:origin x="12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scila Greene" userId="606ddbda-0b15-4f91-86a8-275796dad4a5" providerId="ADAL" clId="{832CE275-373D-41C8-9911-DE492D700E6E}"/>
    <pc:docChg chg="custSel modSld">
      <pc:chgData name="Briscila Greene" userId="606ddbda-0b15-4f91-86a8-275796dad4a5" providerId="ADAL" clId="{832CE275-373D-41C8-9911-DE492D700E6E}" dt="2022-07-26T18:09:28.596" v="37" actId="1076"/>
      <pc:docMkLst>
        <pc:docMk/>
      </pc:docMkLst>
      <pc:sldChg chg="modSp mod">
        <pc:chgData name="Briscila Greene" userId="606ddbda-0b15-4f91-86a8-275796dad4a5" providerId="ADAL" clId="{832CE275-373D-41C8-9911-DE492D700E6E}" dt="2022-07-26T18:04:43.888" v="11" actId="1076"/>
        <pc:sldMkLst>
          <pc:docMk/>
          <pc:sldMk cId="2149421550" sldId="331"/>
        </pc:sldMkLst>
        <pc:spChg chg="mod">
          <ac:chgData name="Briscila Greene" userId="606ddbda-0b15-4f91-86a8-275796dad4a5" providerId="ADAL" clId="{832CE275-373D-41C8-9911-DE492D700E6E}" dt="2022-07-26T18:04:43.888" v="11" actId="1076"/>
          <ac:spMkLst>
            <pc:docMk/>
            <pc:sldMk cId="2149421550" sldId="331"/>
            <ac:spMk id="3" creationId="{F176C284-B853-A847-83FC-5AF4EB85DC0A}"/>
          </ac:spMkLst>
        </pc:spChg>
      </pc:sldChg>
      <pc:sldChg chg="modSp mod">
        <pc:chgData name="Briscila Greene" userId="606ddbda-0b15-4f91-86a8-275796dad4a5" providerId="ADAL" clId="{832CE275-373D-41C8-9911-DE492D700E6E}" dt="2022-07-26T18:05:48.718" v="13" actId="1076"/>
        <pc:sldMkLst>
          <pc:docMk/>
          <pc:sldMk cId="3109847675" sldId="340"/>
        </pc:sldMkLst>
        <pc:spChg chg="mod">
          <ac:chgData name="Briscila Greene" userId="606ddbda-0b15-4f91-86a8-275796dad4a5" providerId="ADAL" clId="{832CE275-373D-41C8-9911-DE492D700E6E}" dt="2022-07-26T18:05:48.718" v="13" actId="1076"/>
          <ac:spMkLst>
            <pc:docMk/>
            <pc:sldMk cId="3109847675" sldId="340"/>
            <ac:spMk id="3" creationId="{D0E23BDC-72EF-BD49-BF54-DB18DCC9704F}"/>
          </ac:spMkLst>
        </pc:spChg>
        <pc:spChg chg="mod">
          <ac:chgData name="Briscila Greene" userId="606ddbda-0b15-4f91-86a8-275796dad4a5" providerId="ADAL" clId="{832CE275-373D-41C8-9911-DE492D700E6E}" dt="2022-07-26T18:05:37.167" v="12" actId="404"/>
          <ac:spMkLst>
            <pc:docMk/>
            <pc:sldMk cId="3109847675" sldId="340"/>
            <ac:spMk id="5" creationId="{52381ABC-8821-4985-883C-CC7B9BF4084D}"/>
          </ac:spMkLst>
        </pc:spChg>
      </pc:sldChg>
      <pc:sldChg chg="modSp mod">
        <pc:chgData name="Briscila Greene" userId="606ddbda-0b15-4f91-86a8-275796dad4a5" providerId="ADAL" clId="{832CE275-373D-41C8-9911-DE492D700E6E}" dt="2022-07-26T18:07:57.583" v="25" actId="113"/>
        <pc:sldMkLst>
          <pc:docMk/>
          <pc:sldMk cId="4214521938" sldId="343"/>
        </pc:sldMkLst>
        <pc:spChg chg="mod">
          <ac:chgData name="Briscila Greene" userId="606ddbda-0b15-4f91-86a8-275796dad4a5" providerId="ADAL" clId="{832CE275-373D-41C8-9911-DE492D700E6E}" dt="2022-07-26T18:07:57.583" v="25" actId="113"/>
          <ac:spMkLst>
            <pc:docMk/>
            <pc:sldMk cId="4214521938" sldId="343"/>
            <ac:spMk id="12" creationId="{2E7A3929-E790-4B44-828C-D0691784E559}"/>
          </ac:spMkLst>
        </pc:spChg>
        <pc:picChg chg="mod">
          <ac:chgData name="Briscila Greene" userId="606ddbda-0b15-4f91-86a8-275796dad4a5" providerId="ADAL" clId="{832CE275-373D-41C8-9911-DE492D700E6E}" dt="2022-07-26T18:07:17.143" v="20" actId="1076"/>
          <ac:picMkLst>
            <pc:docMk/>
            <pc:sldMk cId="4214521938" sldId="343"/>
            <ac:picMk id="7" creationId="{66DDE3C9-9898-46FF-89C0-97BAB8C5F355}"/>
          </ac:picMkLst>
        </pc:picChg>
      </pc:sldChg>
      <pc:sldChg chg="modSp mod">
        <pc:chgData name="Briscila Greene" userId="606ddbda-0b15-4f91-86a8-275796dad4a5" providerId="ADAL" clId="{832CE275-373D-41C8-9911-DE492D700E6E}" dt="2022-07-26T18:04:09.654" v="10" actId="14100"/>
        <pc:sldMkLst>
          <pc:docMk/>
          <pc:sldMk cId="3460427641" sldId="344"/>
        </pc:sldMkLst>
        <pc:spChg chg="mod">
          <ac:chgData name="Briscila Greene" userId="606ddbda-0b15-4f91-86a8-275796dad4a5" providerId="ADAL" clId="{832CE275-373D-41C8-9911-DE492D700E6E}" dt="2022-07-26T18:04:09.654" v="10" actId="14100"/>
          <ac:spMkLst>
            <pc:docMk/>
            <pc:sldMk cId="3460427641" sldId="344"/>
            <ac:spMk id="5" creationId="{52381ABC-8821-4985-883C-CC7B9BF4084D}"/>
          </ac:spMkLst>
        </pc:spChg>
        <pc:spChg chg="mod">
          <ac:chgData name="Briscila Greene" userId="606ddbda-0b15-4f91-86a8-275796dad4a5" providerId="ADAL" clId="{832CE275-373D-41C8-9911-DE492D700E6E}" dt="2022-07-26T17:59:44.832" v="5" actId="404"/>
          <ac:spMkLst>
            <pc:docMk/>
            <pc:sldMk cId="3460427641" sldId="344"/>
            <ac:spMk id="10" creationId="{D40417A3-6F9E-40BA-B8E5-FEBCAB5D4D5D}"/>
          </ac:spMkLst>
        </pc:spChg>
      </pc:sldChg>
      <pc:sldChg chg="modSp mod">
        <pc:chgData name="Briscila Greene" userId="606ddbda-0b15-4f91-86a8-275796dad4a5" providerId="ADAL" clId="{832CE275-373D-41C8-9911-DE492D700E6E}" dt="2022-07-26T18:09:28.596" v="37" actId="1076"/>
        <pc:sldMkLst>
          <pc:docMk/>
          <pc:sldMk cId="3409105826" sldId="347"/>
        </pc:sldMkLst>
        <pc:spChg chg="mod">
          <ac:chgData name="Briscila Greene" userId="606ddbda-0b15-4f91-86a8-275796dad4a5" providerId="ADAL" clId="{832CE275-373D-41C8-9911-DE492D700E6E}" dt="2022-07-26T18:09:28.596" v="37" actId="1076"/>
          <ac:spMkLst>
            <pc:docMk/>
            <pc:sldMk cId="3409105826" sldId="347"/>
            <ac:spMk id="3" creationId="{025C93C4-D0E4-DE44-8A9C-0C87870BE47B}"/>
          </ac:spMkLst>
        </pc:spChg>
      </pc:sldChg>
      <pc:sldChg chg="modSp mod">
        <pc:chgData name="Briscila Greene" userId="606ddbda-0b15-4f91-86a8-275796dad4a5" providerId="ADAL" clId="{832CE275-373D-41C8-9911-DE492D700E6E}" dt="2022-07-26T18:08:55.283" v="36" actId="14100"/>
        <pc:sldMkLst>
          <pc:docMk/>
          <pc:sldMk cId="3677241803" sldId="348"/>
        </pc:sldMkLst>
        <pc:spChg chg="mod">
          <ac:chgData name="Briscila Greene" userId="606ddbda-0b15-4f91-86a8-275796dad4a5" providerId="ADAL" clId="{832CE275-373D-41C8-9911-DE492D700E6E}" dt="2022-07-26T18:08:41.097" v="35" actId="1076"/>
          <ac:spMkLst>
            <pc:docMk/>
            <pc:sldMk cId="3677241803" sldId="348"/>
            <ac:spMk id="5" creationId="{52381ABC-8821-4985-883C-CC7B9BF4084D}"/>
          </ac:spMkLst>
        </pc:spChg>
        <pc:spChg chg="mod">
          <ac:chgData name="Briscila Greene" userId="606ddbda-0b15-4f91-86a8-275796dad4a5" providerId="ADAL" clId="{832CE275-373D-41C8-9911-DE492D700E6E}" dt="2022-07-26T18:08:55.283" v="36" actId="14100"/>
          <ac:spMkLst>
            <pc:docMk/>
            <pc:sldMk cId="3677241803" sldId="348"/>
            <ac:spMk id="8" creationId="{080356D1-8491-4D3F-A23B-9317F31E57FF}"/>
          </ac:spMkLst>
        </pc:spChg>
      </pc:sldChg>
      <pc:sldChg chg="modSp mod">
        <pc:chgData name="Briscila Greene" userId="606ddbda-0b15-4f91-86a8-275796dad4a5" providerId="ADAL" clId="{832CE275-373D-41C8-9911-DE492D700E6E}" dt="2022-07-26T18:06:30.644" v="18" actId="403"/>
        <pc:sldMkLst>
          <pc:docMk/>
          <pc:sldMk cId="584399373" sldId="350"/>
        </pc:sldMkLst>
        <pc:spChg chg="mod">
          <ac:chgData name="Briscila Greene" userId="606ddbda-0b15-4f91-86a8-275796dad4a5" providerId="ADAL" clId="{832CE275-373D-41C8-9911-DE492D700E6E}" dt="2022-07-26T18:06:30.644" v="18" actId="403"/>
          <ac:spMkLst>
            <pc:docMk/>
            <pc:sldMk cId="584399373" sldId="350"/>
            <ac:spMk id="4" creationId="{E9884C24-5225-46CE-8E0D-62D13522E164}"/>
          </ac:spMkLst>
        </pc:spChg>
      </pc:sldChg>
    </pc:docChg>
  </pc:docChgLst>
  <pc:docChgLst>
    <pc:chgData name="Sarah Crawford" userId="S::sarah.crawford@rotary.org::fb783b61-c5ce-4aa3-bb52-4222646968d3" providerId="AD" clId="Web-{4531A655-2371-195C-1771-247C21C93A4C}"/>
    <pc:docChg chg="mod modSld">
      <pc:chgData name="Sarah Crawford" userId="S::sarah.crawford@rotary.org::fb783b61-c5ce-4aa3-bb52-4222646968d3" providerId="AD" clId="Web-{4531A655-2371-195C-1771-247C21C93A4C}" dt="2022-07-20T03:45:52.197" v="112"/>
      <pc:docMkLst>
        <pc:docMk/>
      </pc:docMkLst>
      <pc:sldChg chg="modSp">
        <pc:chgData name="Sarah Crawford" userId="S::sarah.crawford@rotary.org::fb783b61-c5ce-4aa3-bb52-4222646968d3" providerId="AD" clId="Web-{4531A655-2371-195C-1771-247C21C93A4C}" dt="2022-07-20T03:36:54.772" v="44" actId="20577"/>
        <pc:sldMkLst>
          <pc:docMk/>
          <pc:sldMk cId="844307150" sldId="330"/>
        </pc:sldMkLst>
        <pc:spChg chg="mod">
          <ac:chgData name="Sarah Crawford" userId="S::sarah.crawford@rotary.org::fb783b61-c5ce-4aa3-bb52-4222646968d3" providerId="AD" clId="Web-{4531A655-2371-195C-1771-247C21C93A4C}" dt="2022-07-20T03:36:54.772" v="44" actId="20577"/>
          <ac:spMkLst>
            <pc:docMk/>
            <pc:sldMk cId="844307150" sldId="330"/>
            <ac:spMk id="13" creationId="{002C0903-D219-114B-950B-117984639F4E}"/>
          </ac:spMkLst>
        </pc:spChg>
      </pc:sldChg>
      <pc:sldChg chg="modSp addCm modCm">
        <pc:chgData name="Sarah Crawford" userId="S::sarah.crawford@rotary.org::fb783b61-c5ce-4aa3-bb52-4222646968d3" providerId="AD" clId="Web-{4531A655-2371-195C-1771-247C21C93A4C}" dt="2022-07-20T03:44:31.774" v="102" actId="20577"/>
        <pc:sldMkLst>
          <pc:docMk/>
          <pc:sldMk cId="4214521938" sldId="343"/>
        </pc:sldMkLst>
        <pc:spChg chg="mod">
          <ac:chgData name="Sarah Crawford" userId="S::sarah.crawford@rotary.org::fb783b61-c5ce-4aa3-bb52-4222646968d3" providerId="AD" clId="Web-{4531A655-2371-195C-1771-247C21C93A4C}" dt="2022-07-20T03:44:31.774" v="102" actId="20577"/>
          <ac:spMkLst>
            <pc:docMk/>
            <pc:sldMk cId="4214521938" sldId="343"/>
            <ac:spMk id="12" creationId="{2E7A3929-E790-4B44-828C-D0691784E559}"/>
          </ac:spMkLst>
        </pc:spChg>
      </pc:sldChg>
      <pc:sldChg chg="addCm">
        <pc:chgData name="Sarah Crawford" userId="S::sarah.crawford@rotary.org::fb783b61-c5ce-4aa3-bb52-4222646968d3" providerId="AD" clId="Web-{4531A655-2371-195C-1771-247C21C93A4C}" dt="2022-07-20T03:38:38.069" v="46"/>
        <pc:sldMkLst>
          <pc:docMk/>
          <pc:sldMk cId="3096174005" sldId="345"/>
        </pc:sldMkLst>
      </pc:sldChg>
      <pc:sldChg chg="modSp addCm">
        <pc:chgData name="Sarah Crawford" userId="S::sarah.crawford@rotary.org::fb783b61-c5ce-4aa3-bb52-4222646968d3" providerId="AD" clId="Web-{4531A655-2371-195C-1771-247C21C93A4C}" dt="2022-07-20T03:45:52.197" v="112"/>
        <pc:sldMkLst>
          <pc:docMk/>
          <pc:sldMk cId="3677241803" sldId="348"/>
        </pc:sldMkLst>
        <pc:spChg chg="mod">
          <ac:chgData name="Sarah Crawford" userId="S::sarah.crawford@rotary.org::fb783b61-c5ce-4aa3-bb52-4222646968d3" providerId="AD" clId="Web-{4531A655-2371-195C-1771-247C21C93A4C}" dt="2022-07-20T03:45:37.572" v="111" actId="20577"/>
          <ac:spMkLst>
            <pc:docMk/>
            <pc:sldMk cId="3677241803" sldId="348"/>
            <ac:spMk id="8" creationId="{080356D1-8491-4D3F-A23B-9317F31E57FF}"/>
          </ac:spMkLst>
        </pc:spChg>
      </pc:sldChg>
      <pc:sldChg chg="modSp addCm">
        <pc:chgData name="Sarah Crawford" userId="S::sarah.crawford@rotary.org::fb783b61-c5ce-4aa3-bb52-4222646968d3" providerId="AD" clId="Web-{4531A655-2371-195C-1771-247C21C93A4C}" dt="2022-07-20T03:41:08.273" v="58"/>
        <pc:sldMkLst>
          <pc:docMk/>
          <pc:sldMk cId="584399373" sldId="350"/>
        </pc:sldMkLst>
        <pc:spChg chg="mod">
          <ac:chgData name="Sarah Crawford" userId="S::sarah.crawford@rotary.org::fb783b61-c5ce-4aa3-bb52-4222646968d3" providerId="AD" clId="Web-{4531A655-2371-195C-1771-247C21C93A4C}" dt="2022-07-20T03:40:32.648" v="57" actId="20577"/>
          <ac:spMkLst>
            <pc:docMk/>
            <pc:sldMk cId="584399373" sldId="350"/>
            <ac:spMk id="4" creationId="{E9884C24-5225-46CE-8E0D-62D13522E164}"/>
          </ac:spMkLst>
        </pc:spChg>
      </pc:sldChg>
    </pc:docChg>
  </pc:docChgLst>
  <pc:docChgLst>
    <pc:chgData name="Patrick Nunes" userId="S::patrick.nunes@rotary.org::c4949b61-4675-4930-8e22-66862634b484" providerId="AD" clId="Web-{86F8078B-B6FB-FE8B-8C2B-2D483E60138E}"/>
    <pc:docChg chg="mod">
      <pc:chgData name="Patrick Nunes" userId="S::patrick.nunes@rotary.org::c4949b61-4675-4930-8e22-66862634b484" providerId="AD" clId="Web-{86F8078B-B6FB-FE8B-8C2B-2D483E60138E}" dt="2022-07-20T13:44:44.969" v="1"/>
      <pc:docMkLst>
        <pc:docMk/>
      </pc:docMkLst>
      <pc:sldChg chg="modCm">
        <pc:chgData name="Patrick Nunes" userId="S::patrick.nunes@rotary.org::c4949b61-4675-4930-8e22-66862634b484" providerId="AD" clId="Web-{86F8078B-B6FB-FE8B-8C2B-2D483E60138E}" dt="2022-07-20T13:44:44.969" v="1"/>
        <pc:sldMkLst>
          <pc:docMk/>
          <pc:sldMk cId="4214521938" sldId="343"/>
        </pc:sldMkLst>
      </pc:sldChg>
    </pc:docChg>
  </pc:docChgLst>
  <pc:docChgLst>
    <pc:chgData name="Patrick Nunes" userId="c4949b61-4675-4930-8e22-66862634b484" providerId="ADAL" clId="{A11DF43E-E99A-47CF-BD21-1BA694AB1E77}"/>
    <pc:docChg chg="custSel delSld modSld">
      <pc:chgData name="Patrick Nunes" userId="c4949b61-4675-4930-8e22-66862634b484" providerId="ADAL" clId="{A11DF43E-E99A-47CF-BD21-1BA694AB1E77}" dt="2022-07-20T23:22:01.306" v="4"/>
      <pc:docMkLst>
        <pc:docMk/>
      </pc:docMkLst>
      <pc:sldChg chg="delSp mod addCm">
        <pc:chgData name="Patrick Nunes" userId="c4949b61-4675-4930-8e22-66862634b484" providerId="ADAL" clId="{A11DF43E-E99A-47CF-BD21-1BA694AB1E77}" dt="2022-07-20T23:22:01.306" v="4"/>
        <pc:sldMkLst>
          <pc:docMk/>
          <pc:sldMk cId="844307150" sldId="330"/>
        </pc:sldMkLst>
        <pc:spChg chg="del">
          <ac:chgData name="Patrick Nunes" userId="c4949b61-4675-4930-8e22-66862634b484" providerId="ADAL" clId="{A11DF43E-E99A-47CF-BD21-1BA694AB1E77}" dt="2022-07-20T20:59:21.176" v="1" actId="478"/>
          <ac:spMkLst>
            <pc:docMk/>
            <pc:sldMk cId="844307150" sldId="330"/>
            <ac:spMk id="15" creationId="{E7FD1795-CB3E-854F-B1A6-A0DCFCF11305}"/>
          </ac:spMkLst>
        </pc:spChg>
        <pc:picChg chg="del">
          <ac:chgData name="Patrick Nunes" userId="c4949b61-4675-4930-8e22-66862634b484" providerId="ADAL" clId="{A11DF43E-E99A-47CF-BD21-1BA694AB1E77}" dt="2022-07-20T20:59:18.661" v="0" actId="478"/>
          <ac:picMkLst>
            <pc:docMk/>
            <pc:sldMk cId="844307150" sldId="330"/>
            <ac:picMk id="2" creationId="{E8CA13B3-899F-2344-AAD7-2EAD7B00C9E9}"/>
          </ac:picMkLst>
        </pc:picChg>
      </pc:sldChg>
      <pc:sldChg chg="del">
        <pc:chgData name="Patrick Nunes" userId="c4949b61-4675-4930-8e22-66862634b484" providerId="ADAL" clId="{A11DF43E-E99A-47CF-BD21-1BA694AB1E77}" dt="2022-07-20T21:00:23.162" v="3" actId="47"/>
        <pc:sldMkLst>
          <pc:docMk/>
          <pc:sldMk cId="706818038" sldId="332"/>
        </pc:sldMkLst>
      </pc:sldChg>
      <pc:sldChg chg="del">
        <pc:chgData name="Patrick Nunes" userId="c4949b61-4675-4930-8e22-66862634b484" providerId="ADAL" clId="{A11DF43E-E99A-47CF-BD21-1BA694AB1E77}" dt="2022-07-20T20:59:52.066" v="2" actId="47"/>
        <pc:sldMkLst>
          <pc:docMk/>
          <pc:sldMk cId="3096174005" sldId="345"/>
        </pc:sldMkLst>
      </pc:sldChg>
    </pc:docChg>
  </pc:docChgLst>
  <pc:docChgLst>
    <pc:chgData name="Sarah Crawford" userId="S::sarah.crawford@rotary.org::fb783b61-c5ce-4aa3-bb52-4222646968d3" providerId="AD" clId="Web-{171C1233-EEAB-18D0-B69F-7AD32495CBFA}"/>
    <pc:docChg chg="">
      <pc:chgData name="Sarah Crawford" userId="S::sarah.crawford@rotary.org::fb783b61-c5ce-4aa3-bb52-4222646968d3" providerId="AD" clId="Web-{171C1233-EEAB-18D0-B69F-7AD32495CBFA}" dt="2022-08-04T14:51:15.409" v="4"/>
      <pc:docMkLst>
        <pc:docMk/>
      </pc:docMkLst>
      <pc:sldChg chg="delCm">
        <pc:chgData name="Sarah Crawford" userId="S::sarah.crawford@rotary.org::fb783b61-c5ce-4aa3-bb52-4222646968d3" providerId="AD" clId="Web-{171C1233-EEAB-18D0-B69F-7AD32495CBFA}" dt="2022-08-04T14:50:54.440" v="0"/>
        <pc:sldMkLst>
          <pc:docMk/>
          <pc:sldMk cId="844307150" sldId="330"/>
        </pc:sldMkLst>
      </pc:sldChg>
      <pc:sldChg chg="delCm">
        <pc:chgData name="Sarah Crawford" userId="S::sarah.crawford@rotary.org::fb783b61-c5ce-4aa3-bb52-4222646968d3" providerId="AD" clId="Web-{171C1233-EEAB-18D0-B69F-7AD32495CBFA}" dt="2022-08-04T14:51:08.831" v="3"/>
        <pc:sldMkLst>
          <pc:docMk/>
          <pc:sldMk cId="4214521938" sldId="343"/>
        </pc:sldMkLst>
      </pc:sldChg>
      <pc:sldChg chg="delCm">
        <pc:chgData name="Sarah Crawford" userId="S::sarah.crawford@rotary.org::fb783b61-c5ce-4aa3-bb52-4222646968d3" providerId="AD" clId="Web-{171C1233-EEAB-18D0-B69F-7AD32495CBFA}" dt="2022-08-04T14:51:15.409" v="4"/>
        <pc:sldMkLst>
          <pc:docMk/>
          <pc:sldMk cId="3677241803" sldId="348"/>
        </pc:sldMkLst>
      </pc:sldChg>
      <pc:sldChg chg="delCm">
        <pc:chgData name="Sarah Crawford" userId="S::sarah.crawford@rotary.org::fb783b61-c5ce-4aa3-bb52-4222646968d3" providerId="AD" clId="Web-{171C1233-EEAB-18D0-B69F-7AD32495CBFA}" dt="2022-08-04T14:51:01.393" v="1"/>
        <pc:sldMkLst>
          <pc:docMk/>
          <pc:sldMk cId="584399373"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5963-124C-C74C-A40B-CB113F96B158}" type="datetimeFigureOut">
              <a:rPr lang="en-US" smtClean="0"/>
              <a:t>8/4/2022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E9961-BEBA-4A44-8BF7-BA2FA215E6CF}" type="slidenum">
              <a:rPr lang="en-US" smtClean="0"/>
              <a:t>‹#›</a:t>
            </a:fld>
            <a:endParaRPr lang="en-US" dirty="0"/>
          </a:p>
        </p:txBody>
      </p:sp>
    </p:spTree>
    <p:extLst>
      <p:ext uri="{BB962C8B-B14F-4D97-AF65-F5344CB8AC3E}">
        <p14:creationId xmlns:p14="http://schemas.microsoft.com/office/powerpoint/2010/main" val="352512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1</a:t>
            </a:fld>
            <a:endParaRPr lang="x-es-XL" dirty="0"/>
          </a:p>
        </p:txBody>
      </p:sp>
    </p:spTree>
    <p:extLst>
      <p:ext uri="{BB962C8B-B14F-4D97-AF65-F5344CB8AC3E}">
        <p14:creationId xmlns:p14="http://schemas.microsoft.com/office/powerpoint/2010/main" val="317189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10</a:t>
            </a:fld>
            <a:endParaRPr lang="x-es-XL" dirty="0"/>
          </a:p>
        </p:txBody>
      </p:sp>
    </p:spTree>
    <p:extLst>
      <p:ext uri="{BB962C8B-B14F-4D97-AF65-F5344CB8AC3E}">
        <p14:creationId xmlns:p14="http://schemas.microsoft.com/office/powerpoint/2010/main" val="304760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11</a:t>
            </a:fld>
            <a:endParaRPr lang="x-es-XL" dirty="0"/>
          </a:p>
        </p:txBody>
      </p:sp>
    </p:spTree>
    <p:extLst>
      <p:ext uri="{BB962C8B-B14F-4D97-AF65-F5344CB8AC3E}">
        <p14:creationId xmlns:p14="http://schemas.microsoft.com/office/powerpoint/2010/main" val="2309183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12</a:t>
            </a:fld>
            <a:endParaRPr lang="x-es-XL" dirty="0"/>
          </a:p>
        </p:txBody>
      </p:sp>
    </p:spTree>
    <p:extLst>
      <p:ext uri="{BB962C8B-B14F-4D97-AF65-F5344CB8AC3E}">
        <p14:creationId xmlns:p14="http://schemas.microsoft.com/office/powerpoint/2010/main" val="301454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2</a:t>
            </a:fld>
            <a:endParaRPr lang="x-es-XL" dirty="0"/>
          </a:p>
        </p:txBody>
      </p:sp>
    </p:spTree>
    <p:extLst>
      <p:ext uri="{BB962C8B-B14F-4D97-AF65-F5344CB8AC3E}">
        <p14:creationId xmlns:p14="http://schemas.microsoft.com/office/powerpoint/2010/main" val="74329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effectLst/>
            </a:endParaRPr>
          </a:p>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3</a:t>
            </a:fld>
            <a:endParaRPr lang="x-es-XL" dirty="0"/>
          </a:p>
        </p:txBody>
      </p:sp>
    </p:spTree>
    <p:extLst>
      <p:ext uri="{BB962C8B-B14F-4D97-AF65-F5344CB8AC3E}">
        <p14:creationId xmlns:p14="http://schemas.microsoft.com/office/powerpoint/2010/main" val="2489464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4</a:t>
            </a:fld>
            <a:endParaRPr lang="x-es-XL" dirty="0"/>
          </a:p>
        </p:txBody>
      </p:sp>
    </p:spTree>
    <p:extLst>
      <p:ext uri="{BB962C8B-B14F-4D97-AF65-F5344CB8AC3E}">
        <p14:creationId xmlns:p14="http://schemas.microsoft.com/office/powerpoint/2010/main" val="294119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5</a:t>
            </a:fld>
            <a:endParaRPr lang="x-es-XL" dirty="0"/>
          </a:p>
        </p:txBody>
      </p:sp>
    </p:spTree>
    <p:extLst>
      <p:ext uri="{BB962C8B-B14F-4D97-AF65-F5344CB8AC3E}">
        <p14:creationId xmlns:p14="http://schemas.microsoft.com/office/powerpoint/2010/main" val="416878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6</a:t>
            </a:fld>
            <a:endParaRPr lang="x-es-XL" dirty="0"/>
          </a:p>
        </p:txBody>
      </p:sp>
    </p:spTree>
    <p:extLst>
      <p:ext uri="{BB962C8B-B14F-4D97-AF65-F5344CB8AC3E}">
        <p14:creationId xmlns:p14="http://schemas.microsoft.com/office/powerpoint/2010/main" val="371752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7</a:t>
            </a:fld>
            <a:endParaRPr lang="x-es-XL" dirty="0"/>
          </a:p>
        </p:txBody>
      </p:sp>
    </p:spTree>
    <p:extLst>
      <p:ext uri="{BB962C8B-B14F-4D97-AF65-F5344CB8AC3E}">
        <p14:creationId xmlns:p14="http://schemas.microsoft.com/office/powerpoint/2010/main" val="358034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sz="1200" b="0" i="0" u="none" kern="1200" baseline="0">
                <a:solidFill>
                  <a:schemeClr val="tx1"/>
                </a:solidFill>
                <a:effectLst/>
                <a:latin typeface="+mn-lt"/>
                <a:ea typeface="+mn-ea"/>
                <a:cs typeface="+mn-cs"/>
              </a:rPr>
              <a:t>Si una niña completa su educación secundaria, los beneficios a largo plazo incluyen una menor fecundidad y una mayor participación en el mercado laboral. El costo de las intervenciones tempranas o durante la adolescencia tiende a ser menor que el de las intervenciones aplicadas más tarde. </a:t>
            </a:r>
            <a:br>
              <a:rPr lang="x-es-XL" sz="1200" kern="1200">
                <a:solidFill>
                  <a:schemeClr val="tx1"/>
                </a:solidFill>
                <a:effectLst/>
                <a:latin typeface="+mn-lt"/>
                <a:ea typeface="+mn-ea"/>
                <a:cs typeface="+mn-cs"/>
              </a:rPr>
            </a:br>
            <a:endParaRPr lang="x-es-X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es-XL" sz="1200" b="0" i="0" u="none" kern="1200" baseline="0">
                <a:solidFill>
                  <a:schemeClr val="tx1"/>
                </a:solidFill>
                <a:effectLst/>
                <a:latin typeface="+mn-lt"/>
                <a:ea typeface="+mn-ea"/>
                <a:cs typeface="+mn-cs"/>
              </a:rPr>
              <a:t>En los países de bajos ingresos, persisten importantes brechas de género en la educación básica, especialmente en el nivel secundario, donde la tasa de finalización de estudios de las niñas, un poco inferior al 37 %, es inferior a la de los niños. </a:t>
            </a:r>
            <a:endParaRPr lang="x-es-XL" dirty="0">
              <a:effectLst/>
            </a:endParaRPr>
          </a:p>
          <a:p>
            <a:endParaRPr lang="x-es-XL" dirty="0">
              <a:effectLst/>
            </a:endParaRPr>
          </a:p>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8</a:t>
            </a:fld>
            <a:endParaRPr lang="x-es-XL" dirty="0"/>
          </a:p>
        </p:txBody>
      </p:sp>
    </p:spTree>
    <p:extLst>
      <p:ext uri="{BB962C8B-B14F-4D97-AF65-F5344CB8AC3E}">
        <p14:creationId xmlns:p14="http://schemas.microsoft.com/office/powerpoint/2010/main" val="3850522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5"/>
          </p:nvPr>
        </p:nvSpPr>
        <p:spPr/>
        <p:txBody>
          <a:bodyPr/>
          <a:lstStyle/>
          <a:p>
            <a:pPr algn="l" rtl="0"/>
            <a:fld id="{3F8E9961-BEBA-4A44-8BF7-BA2FA215E6CF}" type="slidenum">
              <a:rPr/>
              <a:t>9</a:t>
            </a:fld>
            <a:endParaRPr lang="x-es-XL" dirty="0"/>
          </a:p>
        </p:txBody>
      </p:sp>
    </p:spTree>
    <p:extLst>
      <p:ext uri="{BB962C8B-B14F-4D97-AF65-F5344CB8AC3E}">
        <p14:creationId xmlns:p14="http://schemas.microsoft.com/office/powerpoint/2010/main" val="277804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366D-0821-444D-8564-64A5B44C3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AE60F-E902-C74B-9857-94B30BD67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2B5F98-916B-714C-97F4-A66644E8EA77}"/>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5" name="Footer Placeholder 4">
            <a:extLst>
              <a:ext uri="{FF2B5EF4-FFF2-40B4-BE49-F238E27FC236}">
                <a16:creationId xmlns:a16="http://schemas.microsoft.com/office/drawing/2014/main" id="{C6C4C49D-C383-EA47-9ABD-93563DA542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D613EA-CAA5-844A-BA25-2BF5D949BFBA}"/>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40841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F851-1837-F248-9BDD-DD2934DB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D5D2B-1074-D64A-BA45-53AACE68A6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21632-8F88-AF48-9431-03FE6FF2F67D}"/>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5" name="Footer Placeholder 4">
            <a:extLst>
              <a:ext uri="{FF2B5EF4-FFF2-40B4-BE49-F238E27FC236}">
                <a16:creationId xmlns:a16="http://schemas.microsoft.com/office/drawing/2014/main" id="{862FF38F-0FEE-1440-BF27-7FE968CDD8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573FBA-7877-2441-A8BF-8DE488EDB21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05548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8B9A7-2F2A-0C43-84B6-CDD67D38D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38B77-247C-2A47-B9A7-F09B5A63E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8D647-F6F4-5843-96FC-795E989B234A}"/>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5" name="Footer Placeholder 4">
            <a:extLst>
              <a:ext uri="{FF2B5EF4-FFF2-40B4-BE49-F238E27FC236}">
                <a16:creationId xmlns:a16="http://schemas.microsoft.com/office/drawing/2014/main" id="{4D69A2A6-1BE5-BB4F-9B90-31E3EA944A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BB31DF-3CD1-584C-AC95-AA4B87B70534}"/>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06750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22ED-393F-6C4D-9B58-C38E7EAA5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FFF5D-ADB3-954E-BAB6-C74EB2D61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F361-3721-2D40-A49B-E104964B2577}"/>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5" name="Footer Placeholder 4">
            <a:extLst>
              <a:ext uri="{FF2B5EF4-FFF2-40B4-BE49-F238E27FC236}">
                <a16:creationId xmlns:a16="http://schemas.microsoft.com/office/drawing/2014/main" id="{44EEBF98-E183-E244-A5D2-0ED17599D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B905D-2CC1-B248-B3EC-BB25DB01F3EB}"/>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92189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291B-F82E-4B4F-859E-A6E3CF41E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9A8A2-FEE9-A44B-99E8-CBFBA4EB2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6B7CC-EE48-2B44-966A-27852D735E7C}"/>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5" name="Footer Placeholder 4">
            <a:extLst>
              <a:ext uri="{FF2B5EF4-FFF2-40B4-BE49-F238E27FC236}">
                <a16:creationId xmlns:a16="http://schemas.microsoft.com/office/drawing/2014/main" id="{0E2D0115-920C-E149-A6BD-E7FE21C52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0B68D7-9B9B-AF4C-9E3D-ECF760654F2E}"/>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9573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0587-4A3C-DF44-A75D-AE7EF2C6C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B59E3-9C6B-D345-B3D7-B9EAE1BEA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570B-5954-B44E-9D45-1DC6D2798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828B7-8426-7146-B866-097078E82ED1}"/>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6" name="Footer Placeholder 5">
            <a:extLst>
              <a:ext uri="{FF2B5EF4-FFF2-40B4-BE49-F238E27FC236}">
                <a16:creationId xmlns:a16="http://schemas.microsoft.com/office/drawing/2014/main" id="{063BF77B-8028-FD4E-B624-3BF86AFCAB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468CCA-8DAB-CE41-BC6C-BBFCC8703438}"/>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1398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E808-12FB-3743-8BAA-B171C539D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EBF1-790B-7045-9E36-A65DF0A5D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1E6AC-6A01-2440-B092-4F7A556EA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F4CAC-53D7-1C42-A759-E1C3B3259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3D285-7B3F-8840-9E34-B072BEE732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48BBA-68CD-E347-B919-25A99200693C}"/>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8" name="Footer Placeholder 7">
            <a:extLst>
              <a:ext uri="{FF2B5EF4-FFF2-40B4-BE49-F238E27FC236}">
                <a16:creationId xmlns:a16="http://schemas.microsoft.com/office/drawing/2014/main" id="{54D0BA11-20DE-7043-A238-69E176FB1C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AD059EA-B20E-1E41-8B8A-BDD473796B8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0434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B0AC-48D0-454A-B3C8-E6A6A96B7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249AC-616A-C34B-9311-064B4EADF419}"/>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4" name="Footer Placeholder 3">
            <a:extLst>
              <a:ext uri="{FF2B5EF4-FFF2-40B4-BE49-F238E27FC236}">
                <a16:creationId xmlns:a16="http://schemas.microsoft.com/office/drawing/2014/main" id="{550F8F50-6D32-EC40-BA48-E688E8C7A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52CD8D-6055-8F4B-8ECD-4D8141746EB9}"/>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99695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F02A-2863-8A40-A61A-629CE2D9C3DA}"/>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3" name="Footer Placeholder 2">
            <a:extLst>
              <a:ext uri="{FF2B5EF4-FFF2-40B4-BE49-F238E27FC236}">
                <a16:creationId xmlns:a16="http://schemas.microsoft.com/office/drawing/2014/main" id="{1AAA922F-8E8B-C84A-AE98-12B5DE85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BA4D6F-DF01-6544-AE1B-39CB3C7E4876}"/>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8701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BBA0-E569-DD4F-82C1-4F66FD27F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15AEE-0420-DF46-AA87-5B2091FE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23DA5-CF75-DD4C-A6FD-D616FFFA8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84DC2-87AD-6C4F-A9AC-4E2B22811446}"/>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6" name="Footer Placeholder 5">
            <a:extLst>
              <a:ext uri="{FF2B5EF4-FFF2-40B4-BE49-F238E27FC236}">
                <a16:creationId xmlns:a16="http://schemas.microsoft.com/office/drawing/2014/main" id="{38BE103D-BDFF-5B42-AEBD-A78163B4F3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3C2588-6F12-A74D-90C6-F2B204E45E72}"/>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5776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C7C6-B692-5A45-9FFF-EF80A5F8B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15F48-34B7-8542-8591-0DB6F5321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9EE47C4-78DA-124B-86B4-95DA27E4B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61F0E-1BC6-DD4A-8BA4-6C74AA95CB96}"/>
              </a:ext>
            </a:extLst>
          </p:cNvPr>
          <p:cNvSpPr>
            <a:spLocks noGrp="1"/>
          </p:cNvSpPr>
          <p:nvPr>
            <p:ph type="dt" sz="half" idx="10"/>
          </p:nvPr>
        </p:nvSpPr>
        <p:spPr/>
        <p:txBody>
          <a:bodyPr/>
          <a:lstStyle/>
          <a:p>
            <a:fld id="{A0EF5C49-A71E-A74A-AA87-4923CD7DF613}" type="datetimeFigureOut">
              <a:rPr lang="en-US" smtClean="0"/>
              <a:t>8/4/2022</a:t>
            </a:fld>
            <a:endParaRPr lang="en-US" dirty="0"/>
          </a:p>
        </p:txBody>
      </p:sp>
      <p:sp>
        <p:nvSpPr>
          <p:cNvPr id="6" name="Footer Placeholder 5">
            <a:extLst>
              <a:ext uri="{FF2B5EF4-FFF2-40B4-BE49-F238E27FC236}">
                <a16:creationId xmlns:a16="http://schemas.microsoft.com/office/drawing/2014/main" id="{D71306BD-A6EE-7144-81D7-7FB8A200D5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C89F32-226E-1446-98F6-8ECCDC9C6443}"/>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2229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7643F-1DB0-AE4F-948D-66DBCD0FB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F9275-C66A-F641-A26C-DE9F7A5A3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A913-4252-794B-8417-EDC06DDC6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F5C49-A71E-A74A-AA87-4923CD7DF613}" type="datetimeFigureOut">
              <a:rPr lang="en-US" smtClean="0"/>
              <a:t>8/4/2022</a:t>
            </a:fld>
            <a:endParaRPr lang="en-US" dirty="0"/>
          </a:p>
        </p:txBody>
      </p:sp>
      <p:sp>
        <p:nvSpPr>
          <p:cNvPr id="5" name="Footer Placeholder 4">
            <a:extLst>
              <a:ext uri="{FF2B5EF4-FFF2-40B4-BE49-F238E27FC236}">
                <a16:creationId xmlns:a16="http://schemas.microsoft.com/office/drawing/2014/main" id="{94361D52-C1BB-0049-A021-365B7D2E8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3D614D-F8C9-D649-8AEC-BDBF30742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2072-079B-FB40-B61F-4649FFB0B54A}" type="slidenum">
              <a:rPr lang="en-US" smtClean="0"/>
              <a:t>‹#›</a:t>
            </a:fld>
            <a:endParaRPr lang="en-US" dirty="0"/>
          </a:p>
        </p:txBody>
      </p:sp>
    </p:spTree>
    <p:extLst>
      <p:ext uri="{BB962C8B-B14F-4D97-AF65-F5344CB8AC3E}">
        <p14:creationId xmlns:p14="http://schemas.microsoft.com/office/powerpoint/2010/main" val="257258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mailto:cadre@rotary.org" TargetMode="Externa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hyperlink" Target="https://my.rotary.org/en/learning-reference/learn-topic/youth-protection" TargetMode="External"/><Relationship Id="rId5" Type="http://schemas.openxmlformats.org/officeDocument/2006/relationships/hyperlink" Target="https://my.rotary.org/en/news-media/office-president/" TargetMode="Externa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www.unicef.org/gender-equality"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www.unfpa.org/swop-2020#!/fgm-3" TargetMode="External"/><Relationship Id="rId5" Type="http://schemas.openxmlformats.org/officeDocument/2006/relationships/hyperlink" Target="https://www.unicef.org/protection/child-marriage"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hyperlink" Target="https://www.unicef.org/protection/female-genital-mutilation"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s://www.unicef.org/gender-equality" TargetMode="Externa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s://www.worldbank.org/en/topic/girlseducation" TargetMode="External"/><Relationship Id="rId5" Type="http://schemas.openxmlformats.org/officeDocument/2006/relationships/hyperlink" Target="https://www.un.org/sustainabledevelopment/blog/2016/12/report-majority-of-trafficking-victims-are-women-and-girls-one-third-children/" TargetMode="Externa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80702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x-es-XL" sz="4800" b="1" i="0" u="none" baseline="0">
                <a:solidFill>
                  <a:schemeClr val="bg1"/>
                </a:solidFill>
                <a:latin typeface="Arial" panose="020B0604020202020204" pitchFamily="34" charset="0"/>
                <a:ea typeface="Arial" panose="020B0604020202020204" pitchFamily="34" charset="0"/>
                <a:cs typeface="Arial" panose="020B0604020202020204" pitchFamily="34" charset="0"/>
              </a:rPr>
              <a:t>EMPODERAMIENTO DE LAS NIÑAS</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588900"/>
            <a:ext cx="12192000" cy="4656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x-es-XL" sz="3200" b="1" i="0" u="none" baseline="0">
                <a:solidFill>
                  <a:schemeClr val="bg1"/>
                </a:solidFill>
              </a:rPr>
              <a:t>Iniciativa de Rotary</a:t>
            </a:r>
          </a:p>
        </p:txBody>
      </p:sp>
    </p:spTree>
    <p:custDataLst>
      <p:tags r:id="rId1"/>
    </p:custDataLst>
    <p:extLst>
      <p:ext uri="{BB962C8B-B14F-4D97-AF65-F5344CB8AC3E}">
        <p14:creationId xmlns:p14="http://schemas.microsoft.com/office/powerpoint/2010/main" val="84430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pic>
        <p:nvPicPr>
          <p:cNvPr id="6" name="Picture 5" descr="A picture containing person, indoor&#10;&#10;Description automatically generated">
            <a:extLst>
              <a:ext uri="{FF2B5EF4-FFF2-40B4-BE49-F238E27FC236}">
                <a16:creationId xmlns:a16="http://schemas.microsoft.com/office/drawing/2014/main" id="{054E8090-402D-42DB-8CFB-EC844946E67C}"/>
              </a:ext>
            </a:extLst>
          </p:cNvPr>
          <p:cNvPicPr>
            <a:picLocks noChangeAspect="1"/>
          </p:cNvPicPr>
          <p:nvPr/>
        </p:nvPicPr>
        <p:blipFill rotWithShape="1">
          <a:blip r:embed="rId4">
            <a:alphaModFix amt="35000"/>
          </a:blip>
          <a:srcRect t="1166" b="14564"/>
          <a:stretch/>
        </p:blipFill>
        <p:spPr>
          <a:xfrm>
            <a:off x="0" y="1"/>
            <a:ext cx="12191980" cy="6857999"/>
          </a:xfrm>
          <a:prstGeom prst="rect">
            <a:avLst/>
          </a:prstGeom>
        </p:spPr>
      </p:pic>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22">
            <a:extLst>
              <a:ext uri="{FF2B5EF4-FFF2-40B4-BE49-F238E27FC236}">
                <a16:creationId xmlns:a16="http://schemas.microsoft.com/office/drawing/2014/main" id="{E9884C24-5225-46CE-8E0D-62D13522E164}"/>
              </a:ext>
            </a:extLst>
          </p:cNvPr>
          <p:cNvSpPr txBox="1">
            <a:spLocks/>
          </p:cNvSpPr>
          <p:nvPr/>
        </p:nvSpPr>
        <p:spPr>
          <a:xfrm>
            <a:off x="262126" y="427494"/>
            <a:ext cx="4162648" cy="4726276"/>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x-es-XL" sz="5800" b="1" i="0" u="none" baseline="0" dirty="0">
                <a:solidFill>
                  <a:srgbClr val="FFFFFF"/>
                </a:solidFill>
              </a:rPr>
              <a:t>¿QUÉ PUEDE HACER ROTARY? </a:t>
            </a:r>
          </a:p>
          <a:p>
            <a:pPr marL="0" indent="0" algn="l" rtl="0">
              <a:buNone/>
            </a:pPr>
            <a:endParaRPr lang="x-es-XL" sz="2000" dirty="0">
              <a:solidFill>
                <a:srgbClr val="FFFFFF"/>
              </a:solidFill>
            </a:endParaRPr>
          </a:p>
          <a:p>
            <a:pPr marL="0" indent="0" algn="l" rtl="0">
              <a:buNone/>
            </a:pPr>
            <a:r>
              <a:rPr lang="x-es-XL" sz="2200" b="0" i="0" u="none" baseline="0" dirty="0">
                <a:solidFill>
                  <a:srgbClr val="FFFFFF"/>
                </a:solidFill>
              </a:rPr>
              <a:t>Los clubes y distritos rotarios pueden participar creando e implementando actividades que mejoren la calidad de vida de las niñas y mejoren sus posibilidades de disfrutar de una vida segura, saludable y productiva. También pueden modificar los proyectos existentes para incluir componentes que se centren en el empoderamiento de las niñas.</a:t>
            </a:r>
          </a:p>
          <a:p>
            <a:endParaRPr lang="x-es-XL" sz="2000" dirty="0">
              <a:solidFill>
                <a:srgbClr val="FFFFFF"/>
              </a:solidFill>
            </a:endParaRPr>
          </a:p>
        </p:txBody>
      </p:sp>
      <p:sp>
        <p:nvSpPr>
          <p:cNvPr id="5" name="Text Placeholder 25">
            <a:extLst>
              <a:ext uri="{FF2B5EF4-FFF2-40B4-BE49-F238E27FC236}">
                <a16:creationId xmlns:a16="http://schemas.microsoft.com/office/drawing/2014/main" id="{42CA344B-3CBB-4FF6-AEEB-93B7CC5D0463}"/>
              </a:ext>
            </a:extLst>
          </p:cNvPr>
          <p:cNvSpPr txBox="1">
            <a:spLocks/>
          </p:cNvSpPr>
          <p:nvPr/>
        </p:nvSpPr>
        <p:spPr>
          <a:xfrm>
            <a:off x="5136779" y="427494"/>
            <a:ext cx="6630500" cy="6189206"/>
          </a:xfrm>
          <a:prstGeom prst="rect">
            <a:avLst/>
          </a:prstGeom>
        </p:spPr>
        <p:txBody>
          <a:bodyPr vert="horz" lIns="91440" tIns="45720" rIns="91440" bIns="45720" rtlCol="0" anchor="ctr">
            <a:noAutofit/>
          </a:bodyPr>
          <a:lstStyle>
            <a:defPPr>
              <a:defRPr lang="x-es-X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gn="l" rtl="0">
              <a:lnSpc>
                <a:spcPct val="90000"/>
              </a:lnSpc>
              <a:spcAft>
                <a:spcPts val="1200"/>
              </a:spcAft>
              <a:buFont typeface="Arial" panose="020B0604020202020204" pitchFamily="34" charset="0"/>
              <a:buChar char="•"/>
            </a:pPr>
            <a:r>
              <a:rPr lang="x-es-XL" sz="2400" b="0" i="0" u="none" baseline="0">
                <a:solidFill>
                  <a:schemeClr val="tx1"/>
                </a:solidFill>
              </a:rPr>
              <a:t>¿Qué desafíos enfrentan las niñas en nuestra comunidad?</a:t>
            </a:r>
          </a:p>
          <a:p>
            <a:pPr marL="342900" lvl="0" indent="-228600" algn="l" rtl="0">
              <a:lnSpc>
                <a:spcPct val="90000"/>
              </a:lnSpc>
              <a:spcAft>
                <a:spcPts val="1200"/>
              </a:spcAft>
              <a:buFont typeface="Arial" panose="020B0604020202020204" pitchFamily="34" charset="0"/>
              <a:buChar char="•"/>
            </a:pPr>
            <a:r>
              <a:rPr lang="x-es-XL" sz="2400" b="0" i="0" u="none" baseline="0">
                <a:solidFill>
                  <a:schemeClr val="tx1"/>
                </a:solidFill>
              </a:rPr>
              <a:t>¿Cómo puede nuestro club trabajar con las comunidades para encontrar soluciones a estos desafíos?</a:t>
            </a:r>
          </a:p>
          <a:p>
            <a:pPr marL="342900" lvl="0" indent="-228600" algn="l" rtl="0">
              <a:lnSpc>
                <a:spcPct val="90000"/>
              </a:lnSpc>
              <a:spcAft>
                <a:spcPts val="1200"/>
              </a:spcAft>
              <a:buFont typeface="Arial" panose="020B0604020202020204" pitchFamily="34" charset="0"/>
              <a:buChar char="•"/>
            </a:pPr>
            <a:r>
              <a:rPr lang="x-es-XL" sz="2400" b="0" i="0" u="none" baseline="0">
                <a:solidFill>
                  <a:schemeClr val="tx1"/>
                </a:solidFill>
              </a:rPr>
              <a:t>¿Qué normas culturales en nuestra zona podrían impedir que las niñas asistan a la escuela?</a:t>
            </a:r>
          </a:p>
          <a:p>
            <a:pPr marL="342900" lvl="0" indent="-228600" algn="l" rtl="0">
              <a:lnSpc>
                <a:spcPct val="90000"/>
              </a:lnSpc>
              <a:spcAft>
                <a:spcPts val="1200"/>
              </a:spcAft>
              <a:buFont typeface="Arial" panose="020B0604020202020204" pitchFamily="34" charset="0"/>
              <a:buChar char="•"/>
            </a:pPr>
            <a:r>
              <a:rPr lang="x-es-XL" sz="2400" b="0" i="0" u="none" baseline="0">
                <a:solidFill>
                  <a:schemeClr val="tx1"/>
                </a:solidFill>
              </a:rPr>
              <a:t>¿Con qué organizaciones locales podríamos colaborar en proyectos orientados a empoderar a las niñas?</a:t>
            </a:r>
          </a:p>
          <a:p>
            <a:pPr marL="342900" lvl="0" indent="-228600" algn="l" rtl="0">
              <a:lnSpc>
                <a:spcPct val="90000"/>
              </a:lnSpc>
              <a:spcAft>
                <a:spcPts val="1200"/>
              </a:spcAft>
              <a:buFont typeface="Arial" panose="020B0604020202020204" pitchFamily="34" charset="0"/>
              <a:buChar char="•"/>
            </a:pPr>
            <a:r>
              <a:rPr lang="x-es-XL" sz="2400" b="0" i="0" u="none" baseline="0">
                <a:solidFill>
                  <a:schemeClr val="tx1"/>
                </a:solidFill>
              </a:rPr>
              <a:t>¿Cómo podemos crear conciencia sobre la necesidad de empoderar a las niñas dentro de nuestras comunidades y entre nuestros colaboradores?</a:t>
            </a:r>
          </a:p>
          <a:p>
            <a:pPr marL="342900" lvl="0" indent="-228600" algn="l" rtl="0">
              <a:lnSpc>
                <a:spcPct val="90000"/>
              </a:lnSpc>
              <a:spcAft>
                <a:spcPts val="1200"/>
              </a:spcAft>
              <a:buFont typeface="Arial" panose="020B0604020202020204" pitchFamily="34" charset="0"/>
              <a:buChar char="•"/>
            </a:pPr>
            <a:r>
              <a:rPr lang="x-es-XL" sz="2400" b="0" i="0" u="none" baseline="0">
                <a:solidFill>
                  <a:schemeClr val="tx1"/>
                </a:solidFill>
              </a:rPr>
              <a:t>¿Empodera nuestro club a las mujeres para que ejerzan cargos de liderazgo?</a:t>
            </a:r>
          </a:p>
        </p:txBody>
      </p:sp>
    </p:spTree>
    <p:custDataLst>
      <p:tags r:id="rId1"/>
    </p:custDataLst>
    <p:extLst>
      <p:ext uri="{BB962C8B-B14F-4D97-AF65-F5344CB8AC3E}">
        <p14:creationId xmlns:p14="http://schemas.microsoft.com/office/powerpoint/2010/main" val="584399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96327" y="-100913"/>
            <a:ext cx="5733826" cy="1059678"/>
          </a:xfrm>
        </p:spPr>
        <p:txBody>
          <a:bodyPr anchor="b">
            <a:normAutofit/>
          </a:bodyPr>
          <a:lstStyle/>
          <a:p>
            <a:pPr algn="l" rtl="0"/>
            <a:r>
              <a:rPr lang="x-es-XL" b="1" i="0" u="none" baseline="0"/>
              <a:t>Recursos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pic>
        <p:nvPicPr>
          <p:cNvPr id="7" name="Picture 6">
            <a:extLst>
              <a:ext uri="{FF2B5EF4-FFF2-40B4-BE49-F238E27FC236}">
                <a16:creationId xmlns:a16="http://schemas.microsoft.com/office/drawing/2014/main" id="{66DDE3C9-9898-46FF-89C0-97BAB8C5F355}"/>
              </a:ext>
            </a:extLst>
          </p:cNvPr>
          <p:cNvPicPr>
            <a:picLocks noChangeAspect="1"/>
          </p:cNvPicPr>
          <p:nvPr/>
        </p:nvPicPr>
        <p:blipFill rotWithShape="1">
          <a:blip r:embed="rId4"/>
          <a:srcRect l="8011" r="16761"/>
          <a:stretch/>
        </p:blipFill>
        <p:spPr>
          <a:xfrm>
            <a:off x="5118423" y="10"/>
            <a:ext cx="687725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lgn="r" rtl="0">
              <a:spcAft>
                <a:spcPts val="600"/>
              </a:spcAft>
            </a:pPr>
            <a:fld id="{97A94E25-127B-4C48-AF96-44BA7B823777}" type="slidenum">
              <a:rPr>
                <a:solidFill>
                  <a:srgbClr val="FFFFFF"/>
                </a:solidFill>
              </a:rPr>
              <a:pPr>
                <a:spcAft>
                  <a:spcPts val="600"/>
                </a:spcAft>
              </a:pPr>
              <a:t>11</a:t>
            </a:fld>
            <a:endParaRPr lang="x-es-XL" dirty="0">
              <a:solidFill>
                <a:srgbClr val="FFFFFF"/>
              </a:solidFill>
            </a:endParaRPr>
          </a:p>
        </p:txBody>
      </p:sp>
      <p:sp>
        <p:nvSpPr>
          <p:cNvPr id="10" name="Rectangle 9">
            <a:extLst>
              <a:ext uri="{FF2B5EF4-FFF2-40B4-BE49-F238E27FC236}">
                <a16:creationId xmlns:a16="http://schemas.microsoft.com/office/drawing/2014/main" id="{DF8A0C2C-5EDA-4505-97A2-B9DBB5905DB9}"/>
              </a:ext>
            </a:extLst>
          </p:cNvPr>
          <p:cNvSpPr/>
          <p:nvPr/>
        </p:nvSpPr>
        <p:spPr>
          <a:xfrm>
            <a:off x="537882" y="2272553"/>
            <a:ext cx="3859306" cy="484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12" name="Text Placeholder 25">
            <a:extLst>
              <a:ext uri="{FF2B5EF4-FFF2-40B4-BE49-F238E27FC236}">
                <a16:creationId xmlns:a16="http://schemas.microsoft.com/office/drawing/2014/main" id="{2E7A3929-E790-4B44-828C-D0691784E559}"/>
              </a:ext>
            </a:extLst>
          </p:cNvPr>
          <p:cNvSpPr txBox="1">
            <a:spLocks/>
          </p:cNvSpPr>
          <p:nvPr/>
        </p:nvSpPr>
        <p:spPr>
          <a:xfrm>
            <a:off x="338675" y="958766"/>
            <a:ext cx="4973027" cy="5762710"/>
          </a:xfrm>
          <a:prstGeom prst="rect">
            <a:avLst/>
          </a:prstGeom>
        </p:spPr>
        <p:txBody>
          <a:bodyPr vert="horz" lIns="91440" tIns="45720" rIns="91440" bIns="45720" rtlCol="0" anchor="ctr">
            <a:normAutofit fontScale="77500" lnSpcReduction="20000"/>
          </a:bodyPr>
          <a:lstStyle>
            <a:defPPr>
              <a:defRPr lang="x-es-X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endParaRPr lang="x-es-XL" sz="1600" b="1" dirty="0">
              <a:solidFill>
                <a:schemeClr val="tx1"/>
              </a:solidFill>
            </a:endParaRPr>
          </a:p>
          <a:p>
            <a:pPr algn="l" rtl="0"/>
            <a:r>
              <a:rPr lang="x-es-XL" sz="1900" b="1" i="0" u="none" baseline="0" dirty="0">
                <a:solidFill>
                  <a:schemeClr val="tx1"/>
                </a:solidFill>
              </a:rPr>
              <a:t>Embajadores del empoderamiento de las niñas</a:t>
            </a:r>
          </a:p>
          <a:p>
            <a:pPr marL="342900" indent="-342900" algn="l" rtl="0">
              <a:buFont typeface="Arial" panose="020B0604020202020204" pitchFamily="34" charset="0"/>
              <a:buChar char="•"/>
            </a:pPr>
            <a:r>
              <a:rPr lang="x-es-XL" sz="1900" b="0" i="0" u="none" baseline="0" dirty="0">
                <a:solidFill>
                  <a:schemeClr val="tx1"/>
                </a:solidFill>
              </a:rPr>
              <a:t>Promueven el empoderamiento de las niñas. </a:t>
            </a:r>
          </a:p>
          <a:p>
            <a:pPr marL="342900" indent="-342900" algn="l" rtl="0">
              <a:buFont typeface="Arial" panose="020B0604020202020204" pitchFamily="34" charset="0"/>
              <a:buChar char="•"/>
            </a:pPr>
            <a:r>
              <a:rPr lang="x-es-XL" sz="1900" b="0" i="0" u="none" baseline="0" dirty="0">
                <a:solidFill>
                  <a:schemeClr val="tx1"/>
                </a:solidFill>
              </a:rPr>
              <a:t>Actúan como recurso para los clubes y distritos. </a:t>
            </a:r>
          </a:p>
          <a:p>
            <a:pPr marL="342900" indent="-342900" algn="l" rtl="0">
              <a:buFont typeface="Arial" panose="020B0604020202020204" pitchFamily="34" charset="0"/>
              <a:buChar char="•"/>
            </a:pPr>
            <a:r>
              <a:rPr lang="x-es-XL" sz="1900" b="0" i="0" u="none" baseline="0" dirty="0">
                <a:solidFill>
                  <a:schemeClr val="tx1"/>
                </a:solidFill>
              </a:rPr>
              <a:t>Recopilan y divulgan historias de éxito.</a:t>
            </a:r>
          </a:p>
          <a:p>
            <a:pPr marL="342900" indent="-342900" algn="l" rtl="0">
              <a:buFont typeface="Arial" panose="020B0604020202020204" pitchFamily="34" charset="0"/>
              <a:buChar char="•"/>
            </a:pPr>
            <a:endParaRPr lang="x-es-XL" sz="1900" dirty="0">
              <a:solidFill>
                <a:schemeClr val="tx1"/>
              </a:solidFill>
            </a:endParaRPr>
          </a:p>
          <a:p>
            <a:pPr algn="l" rtl="0"/>
            <a:r>
              <a:rPr lang="x-es-XL" sz="1900" b="1" i="0" u="none" baseline="0" dirty="0">
                <a:solidFill>
                  <a:schemeClr val="tx1"/>
                </a:solidFill>
              </a:rPr>
              <a:t>Oportunidades</a:t>
            </a:r>
            <a:endParaRPr lang="x-es-XL" sz="1900" b="1" dirty="0">
              <a:solidFill>
                <a:schemeClr val="tx1"/>
              </a:solidFill>
              <a:cs typeface="Calibri"/>
            </a:endParaRPr>
          </a:p>
          <a:p>
            <a:pPr marL="342900" indent="-342900" algn="l" rtl="0">
              <a:buFont typeface="Arial" panose="020B0604020202020204" pitchFamily="34" charset="0"/>
              <a:buChar char="•"/>
            </a:pPr>
            <a:r>
              <a:rPr lang="x-es-XL" sz="1900" b="0" i="0" u="none" baseline="0" dirty="0">
                <a:solidFill>
                  <a:schemeClr val="tx1"/>
                </a:solidFill>
              </a:rPr>
              <a:t>Visita la </a:t>
            </a:r>
            <a:r>
              <a:rPr lang="x-es-XL" sz="1900" b="0" i="0" u="none" baseline="0" dirty="0">
                <a:solidFill>
                  <a:schemeClr val="tx1"/>
                </a:solidFill>
                <a:hlinkClick r:id="rId5">
                  <a:extLst>
                    <a:ext uri="{A12FA001-AC4F-418D-AE19-62706E023703}">
                      <ahyp:hlinkClr xmlns:ahyp="http://schemas.microsoft.com/office/drawing/2018/hyperlinkcolor" val="tx"/>
                    </a:ext>
                  </a:extLst>
                </a:hlinkClick>
              </a:rPr>
              <a:t>página del presidente de RI</a:t>
            </a:r>
            <a:r>
              <a:rPr lang="x-es-XL" sz="1900" b="0" i="0" u="none" baseline="0" dirty="0">
                <a:solidFill>
                  <a:schemeClr val="tx1"/>
                </a:solidFill>
              </a:rPr>
              <a:t> para buscar formas de participar.</a:t>
            </a:r>
            <a:endParaRPr lang="x-es-XL" sz="1900" dirty="0">
              <a:solidFill>
                <a:schemeClr val="tx1"/>
              </a:solidFill>
              <a:cs typeface="Calibri"/>
            </a:endParaRPr>
          </a:p>
          <a:p>
            <a:pPr marL="342900" indent="-342900" algn="l" rtl="0">
              <a:buFont typeface="Arial" panose="020B0604020202020204" pitchFamily="34" charset="0"/>
              <a:buChar char="•"/>
            </a:pPr>
            <a:r>
              <a:rPr lang="x-es-XL" sz="1900" b="0" i="0" u="none" baseline="0" dirty="0">
                <a:solidFill>
                  <a:schemeClr val="tx1"/>
                </a:solidFill>
              </a:rPr>
              <a:t>Obtén más información sobre el enfoque integral de Rotary para la </a:t>
            </a:r>
            <a:r>
              <a:rPr lang="x-es-XL" sz="1900" b="0" i="0" u="none" baseline="0" dirty="0">
                <a:solidFill>
                  <a:srgbClr val="FF0000"/>
                </a:solidFill>
                <a:hlinkClick r:id="rId6"/>
              </a:rPr>
              <a:t>protección a la juventud</a:t>
            </a:r>
            <a:r>
              <a:rPr lang="x-es-XL" sz="1900" b="0" i="0" u="none" baseline="0" dirty="0">
                <a:solidFill>
                  <a:schemeClr val="tx1"/>
                </a:solidFill>
              </a:rPr>
              <a:t>.</a:t>
            </a:r>
          </a:p>
          <a:p>
            <a:pPr algn="l" rtl="0"/>
            <a:endParaRPr lang="x-es-XL" sz="1900" dirty="0">
              <a:solidFill>
                <a:schemeClr val="tx1"/>
              </a:solidFill>
            </a:endParaRPr>
          </a:p>
          <a:p>
            <a:pPr algn="l" rtl="0"/>
            <a:r>
              <a:rPr lang="x-es-XL" sz="1900" b="1" i="0" u="none" baseline="0" dirty="0">
                <a:solidFill>
                  <a:schemeClr val="tx1"/>
                </a:solidFill>
              </a:rPr>
              <a:t>Grupos de Acción de Rotary</a:t>
            </a:r>
            <a:endParaRPr lang="x-es-XL" sz="1900" dirty="0">
              <a:solidFill>
                <a:schemeClr val="tx1"/>
              </a:solidFill>
            </a:endParaRPr>
          </a:p>
          <a:p>
            <a:pPr marL="342900" indent="-342900" algn="l" rtl="0">
              <a:buFont typeface="Arial" panose="020B0604020202020204" pitchFamily="34" charset="0"/>
              <a:buChar char="•"/>
            </a:pPr>
            <a:r>
              <a:rPr lang="x-es-XL" sz="1900" b="0" i="0" u="none" baseline="0" dirty="0">
                <a:solidFill>
                  <a:schemeClr val="tx1"/>
                </a:solidFill>
              </a:rPr>
              <a:t>Busca los datos de contacto en la página del presidente de RI.</a:t>
            </a:r>
          </a:p>
          <a:p>
            <a:pPr marL="342900" indent="-342900" algn="l" rtl="0">
              <a:buFont typeface="Arial" panose="020B0604020202020204" pitchFamily="34" charset="0"/>
              <a:buChar char="•"/>
            </a:pPr>
            <a:r>
              <a:rPr lang="x-es-XL" sz="1900" b="0" i="0" u="none" baseline="0" dirty="0">
                <a:solidFill>
                  <a:schemeClr val="tx1"/>
                </a:solidFill>
              </a:rPr>
              <a:t>Conéctate con grupos de acción que pueden ayudarte.</a:t>
            </a:r>
          </a:p>
          <a:p>
            <a:pPr marL="342900" indent="-342900" algn="l" rtl="0">
              <a:buFont typeface="Arial" panose="020B0604020202020204" pitchFamily="34" charset="0"/>
              <a:buChar char="•"/>
            </a:pPr>
            <a:endParaRPr lang="x-es-XL" sz="1900" dirty="0">
              <a:solidFill>
                <a:schemeClr val="tx1"/>
              </a:solidFill>
            </a:endParaRPr>
          </a:p>
          <a:p>
            <a:pPr algn="l" rtl="0"/>
            <a:r>
              <a:rPr lang="x-es-XL" sz="1900" b="1" i="0" u="none" baseline="0" dirty="0">
                <a:solidFill>
                  <a:schemeClr val="tx1"/>
                </a:solidFill>
              </a:rPr>
              <a:t>Equipo de Asesores Técnicos de La Fundación Rotaria (Cadre)</a:t>
            </a:r>
          </a:p>
          <a:p>
            <a:pPr marL="342900" indent="-342900" algn="l" rtl="0">
              <a:buFont typeface="Arial" panose="020B0604020202020204" pitchFamily="34" charset="0"/>
              <a:buChar char="•"/>
            </a:pPr>
            <a:r>
              <a:rPr lang="x-es-XL" sz="1900" b="0" i="0" u="none" baseline="0" dirty="0">
                <a:solidFill>
                  <a:schemeClr val="tx1"/>
                </a:solidFill>
              </a:rPr>
              <a:t>Busca un asesor que pueda ayudarte con las iniciativas para empoderar a las niñas escribiendo a </a:t>
            </a:r>
            <a:r>
              <a:rPr lang="x-es-XL" sz="1900" b="0" i="0" u="none" baseline="0" dirty="0">
                <a:solidFill>
                  <a:schemeClr val="accent5">
                    <a:lumMod val="75000"/>
                  </a:schemeClr>
                </a:solidFill>
                <a:hlinkClick r:id="rId7"/>
              </a:rPr>
              <a:t>cadre@rotary.org</a:t>
            </a:r>
            <a:r>
              <a:rPr lang="x-es-XL" sz="1900" b="0" i="0" u="none" baseline="0" dirty="0">
                <a:solidFill>
                  <a:schemeClr val="accent5">
                    <a:lumMod val="75000"/>
                  </a:schemeClr>
                </a:solidFill>
              </a:rPr>
              <a:t>.</a:t>
            </a:r>
          </a:p>
          <a:p>
            <a:pPr marL="342900" indent="-342900" algn="l" rtl="0">
              <a:buFont typeface="Arial" panose="020B0604020202020204" pitchFamily="34" charset="0"/>
              <a:buChar char="•"/>
            </a:pPr>
            <a:endParaRPr lang="x-es-XL" sz="1900" b="1" dirty="0">
              <a:solidFill>
                <a:schemeClr val="accent5">
                  <a:lumMod val="75000"/>
                </a:schemeClr>
              </a:solidFill>
            </a:endParaRPr>
          </a:p>
          <a:p>
            <a:pPr algn="l" rtl="0"/>
            <a:r>
              <a:rPr lang="x-es-XL" sz="1900" b="1" i="0" u="none" baseline="0" dirty="0">
                <a:solidFill>
                  <a:schemeClr val="tx1"/>
                </a:solidFill>
              </a:rPr>
              <a:t>Rotary Showcase</a:t>
            </a:r>
          </a:p>
          <a:p>
            <a:pPr marL="342900" indent="-342900" algn="l" rtl="0">
              <a:buFont typeface="Arial" panose="020B0604020202020204" pitchFamily="34" charset="0"/>
              <a:buChar char="•"/>
            </a:pPr>
            <a:r>
              <a:rPr lang="x-es-XL" sz="1900" b="0" i="0" u="none" baseline="0" dirty="0">
                <a:solidFill>
                  <a:schemeClr val="tx1"/>
                </a:solidFill>
              </a:rPr>
              <a:t>Encuentra ideas para proyectos o formas de trabajar con otros clubes para empoderar a las niñas.</a:t>
            </a:r>
          </a:p>
          <a:p>
            <a:pPr marL="342900" indent="-342900" algn="l" rtl="0">
              <a:buFont typeface="Arial" panose="020B0604020202020204" pitchFamily="34" charset="0"/>
              <a:buChar char="•"/>
            </a:pPr>
            <a:r>
              <a:rPr lang="x-es-XL" sz="1900" b="0" i="0" u="none" baseline="0" dirty="0">
                <a:solidFill>
                  <a:schemeClr val="tx1"/>
                </a:solidFill>
              </a:rPr>
              <a:t>Agrega tu proyecto o actividad de servicio a la campaña Empoderamiento de las Niñas</a:t>
            </a:r>
            <a:r>
              <a:rPr lang="x-es-XL" sz="1900" i="0" u="none" baseline="0" dirty="0">
                <a:solidFill>
                  <a:schemeClr val="tx1"/>
                </a:solidFill>
              </a:rPr>
              <a:t>.</a:t>
            </a:r>
            <a:endParaRPr lang="x-es-XL" sz="1900" dirty="0">
              <a:solidFill>
                <a:schemeClr val="tx1"/>
              </a:solidFill>
            </a:endParaRPr>
          </a:p>
          <a:p>
            <a:pPr marL="342900" indent="-342900" algn="l" rtl="0">
              <a:buFont typeface="Arial" panose="020B0604020202020204" pitchFamily="34" charset="0"/>
              <a:buChar char="•"/>
            </a:pPr>
            <a:endParaRPr lang="x-es-XL" sz="1900" dirty="0">
              <a:solidFill>
                <a:schemeClr val="tx1"/>
              </a:solidFill>
            </a:endParaRPr>
          </a:p>
          <a:p>
            <a:pPr algn="l" rtl="0"/>
            <a:r>
              <a:rPr lang="x-es-XL" sz="1900" b="1" i="0" u="none" baseline="0" dirty="0">
                <a:solidFill>
                  <a:schemeClr val="tx1"/>
                </a:solidFill>
              </a:rPr>
              <a:t>Alianzas</a:t>
            </a:r>
          </a:p>
          <a:p>
            <a:pPr marL="342900" indent="-342900" algn="l" rtl="0">
              <a:buFont typeface="Arial" panose="020B0604020202020204" pitchFamily="34" charset="0"/>
              <a:buChar char="•"/>
            </a:pPr>
            <a:r>
              <a:rPr lang="x-es-XL" sz="1900" b="0" i="0" u="none" baseline="0" dirty="0">
                <a:solidFill>
                  <a:schemeClr val="tx1"/>
                </a:solidFill>
              </a:rPr>
              <a:t>Colabora con los socios de Rotary en proyectos para empoderar a las niñas.</a:t>
            </a:r>
            <a:endParaRPr lang="x-es-XL" sz="1900" dirty="0">
              <a:solidFill>
                <a:schemeClr val="tx1"/>
              </a:solidFill>
              <a:cs typeface="Calibri"/>
            </a:endParaRPr>
          </a:p>
        </p:txBody>
      </p:sp>
    </p:spTree>
    <p:custDataLst>
      <p:tags r:id="rId1"/>
    </p:custDataLst>
    <p:extLst>
      <p:ext uri="{BB962C8B-B14F-4D97-AF65-F5344CB8AC3E}">
        <p14:creationId xmlns:p14="http://schemas.microsoft.com/office/powerpoint/2010/main" val="42145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22221" y="4017965"/>
            <a:ext cx="4127660" cy="2338385"/>
          </a:xfrm>
        </p:spPr>
        <p:txBody>
          <a:bodyPr anchor="ctr">
            <a:normAutofit/>
          </a:bodyPr>
          <a:lstStyle/>
          <a:p>
            <a:pPr algn="l" rtl="0"/>
            <a:r>
              <a:rPr lang="x-es-XL" b="1" i="0" u="none" baseline="0" dirty="0"/>
              <a:t>El legado del empoderamiento de las niñas</a:t>
            </a:r>
          </a:p>
        </p:txBody>
      </p:sp>
      <p:pic>
        <p:nvPicPr>
          <p:cNvPr id="4" name="Picture 3">
            <a:extLst>
              <a:ext uri="{FF2B5EF4-FFF2-40B4-BE49-F238E27FC236}">
                <a16:creationId xmlns:a16="http://schemas.microsoft.com/office/drawing/2014/main" id="{94A24B6E-FC59-4C12-A2C5-8010B373C495}"/>
              </a:ext>
            </a:extLst>
          </p:cNvPr>
          <p:cNvPicPr>
            <a:picLocks noChangeAspect="1"/>
          </p:cNvPicPr>
          <p:nvPr/>
        </p:nvPicPr>
        <p:blipFill rotWithShape="1">
          <a:blip r:embed="rId4"/>
          <a:srcRect t="11818" b="425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249880" y="3710613"/>
            <a:ext cx="7459515" cy="2912256"/>
          </a:xfrm>
        </p:spPr>
        <p:txBody>
          <a:bodyPr anchor="ctr">
            <a:normAutofit/>
          </a:bodyPr>
          <a:lstStyle/>
          <a:p>
            <a:pPr marL="0" indent="0" algn="l" rtl="0">
              <a:buNone/>
            </a:pPr>
            <a:r>
              <a:rPr lang="x-es-XL" sz="2000" b="0" i="0" u="none" baseline="0" dirty="0"/>
              <a:t>La iniciativa Empoderamiento de las Niñas es el compromiso de Rotary para generar un impacto duradero en una generación de niñas. </a:t>
            </a:r>
          </a:p>
          <a:p>
            <a:pPr marL="0" indent="0" algn="l" rtl="0">
              <a:buNone/>
            </a:pPr>
            <a:r>
              <a:rPr lang="x-es-XL" sz="2000" b="0" i="0" u="none" baseline="0" dirty="0"/>
              <a:t>Podemos marcar la diferencia en la vida de las niñas al:</a:t>
            </a:r>
            <a:endParaRPr lang="x-es-XL" sz="2000" dirty="0"/>
          </a:p>
          <a:p>
            <a:pPr lvl="1" algn="l" rtl="0"/>
            <a:r>
              <a:rPr lang="x-es-XL" sz="2000" b="0" i="0" u="none" baseline="0" dirty="0"/>
              <a:t>Abogar por el apoyo del sector público y privado en beneficio de las niñas.</a:t>
            </a:r>
            <a:endParaRPr lang="x-es-XL" sz="2000" dirty="0"/>
          </a:p>
          <a:p>
            <a:pPr lvl="1" algn="l" rtl="0">
              <a:spcBef>
                <a:spcPts val="1200"/>
              </a:spcBef>
            </a:pPr>
            <a:r>
              <a:rPr lang="x-es-XL" sz="2000" b="0" i="0" u="none" baseline="0" dirty="0"/>
              <a:t>Sensibilizar al público sobre las necesidades de las niñas en nuestras comunidades, nuestras redes sociales y nuestras relaciones de colaboración, tal como hemos hecho con nuestra labor para la erradicación de la polio.</a:t>
            </a:r>
            <a:endParaRPr lang="x-es-XL"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lgn="r" rtl="0">
              <a:spcAft>
                <a:spcPts val="600"/>
              </a:spcAft>
            </a:pPr>
            <a:fld id="{97A94E25-127B-4C48-AF96-44BA7B823777}" type="slidenum">
              <a:rPr>
                <a:solidFill>
                  <a:schemeClr val="tx1">
                    <a:lumMod val="75000"/>
                    <a:lumOff val="25000"/>
                  </a:schemeClr>
                </a:solidFill>
              </a:rPr>
              <a:pPr>
                <a:spcAft>
                  <a:spcPts val="600"/>
                </a:spcAft>
              </a:pPr>
              <a:t>12</a:t>
            </a:fld>
            <a:endParaRPr lang="x-es-XL"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67724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6D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19545" y="4767072"/>
            <a:ext cx="6253388" cy="772651"/>
          </a:xfrm>
        </p:spPr>
        <p:txBody>
          <a:bodyPr vert="horz" lIns="91440" tIns="45720" rIns="91440" bIns="45720" rtlCol="0" anchor="ctr">
            <a:noAutofit/>
          </a:bodyPr>
          <a:lstStyle/>
          <a:p>
            <a:pPr algn="r" rtl="0"/>
            <a:r>
              <a:rPr lang="x-es-XL" sz="2800" b="1" i="0" u="none" baseline="0" dirty="0">
                <a:solidFill>
                  <a:srgbClr val="FFFFFF"/>
                </a:solidFill>
              </a:rPr>
              <a:t>La iniciativa Empoderamiento de las Niñas</a:t>
            </a:r>
          </a:p>
        </p:txBody>
      </p:sp>
      <p:pic>
        <p:nvPicPr>
          <p:cNvPr id="9" name="Picture 8" descr="A picture containing person, outdoor, little, young&#10;&#10;Description automatically generated">
            <a:extLst>
              <a:ext uri="{FF2B5EF4-FFF2-40B4-BE49-F238E27FC236}">
                <a16:creationId xmlns:a16="http://schemas.microsoft.com/office/drawing/2014/main" id="{382BC5B9-E089-47EB-9124-717E1D2C1377}"/>
              </a:ext>
            </a:extLst>
          </p:cNvPr>
          <p:cNvPicPr>
            <a:picLocks noChangeAspect="1"/>
          </p:cNvPicPr>
          <p:nvPr/>
        </p:nvPicPr>
        <p:blipFill rotWithShape="1">
          <a:blip r:embed="rId4"/>
          <a:srcRect t="2665" r="1" b="10157"/>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 Placeholder 25">
            <a:extLst>
              <a:ext uri="{FF2B5EF4-FFF2-40B4-BE49-F238E27FC236}">
                <a16:creationId xmlns:a16="http://schemas.microsoft.com/office/drawing/2014/main" id="{D40417A3-6F9E-40BA-B8E5-FEBCAB5D4D5D}"/>
              </a:ext>
            </a:extLst>
          </p:cNvPr>
          <p:cNvSpPr txBox="1">
            <a:spLocks/>
          </p:cNvSpPr>
          <p:nvPr/>
        </p:nvSpPr>
        <p:spPr>
          <a:xfrm>
            <a:off x="7718612" y="321731"/>
            <a:ext cx="4145841" cy="6213425"/>
          </a:xfrm>
          <a:prstGeom prst="rect">
            <a:avLst/>
          </a:prstGeom>
        </p:spPr>
        <p:txBody>
          <a:bodyPr vert="horz" lIns="91440" tIns="45720" rIns="91440" bIns="45720" rtlCol="0" anchor="ctr">
            <a:normAutofit lnSpcReduction="10000"/>
          </a:bodyPr>
          <a:lstStyle>
            <a:defPPr>
              <a:defRPr lang="x-es-X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algn="l" rtl="0">
              <a:lnSpc>
                <a:spcPct val="90000"/>
              </a:lnSpc>
              <a:spcAft>
                <a:spcPts val="600"/>
              </a:spcAft>
            </a:pPr>
            <a:r>
              <a:rPr lang="x-es-XL" sz="3000" b="1" i="0" u="none" baseline="0" dirty="0">
                <a:solidFill>
                  <a:srgbClr val="FFFFFF"/>
                </a:solidFill>
                <a:latin typeface="+mj-lt"/>
                <a:ea typeface="+mj-lt"/>
                <a:cs typeface="+mj-lt"/>
              </a:rPr>
              <a:t>¿Por qué debemos empoderar a las niñas?</a:t>
            </a:r>
          </a:p>
          <a:p>
            <a:pPr algn="ctr" rtl="0">
              <a:lnSpc>
                <a:spcPct val="90000"/>
              </a:lnSpc>
              <a:spcAft>
                <a:spcPts val="600"/>
              </a:spcAft>
            </a:pPr>
            <a:endParaRPr lang="x-es-XL" sz="900" b="1" dirty="0">
              <a:solidFill>
                <a:srgbClr val="FFFFFF"/>
              </a:solidFill>
            </a:endParaRPr>
          </a:p>
          <a:p>
            <a:pPr marL="228600" indent="-228600" algn="l" rtl="0">
              <a:spcAft>
                <a:spcPts val="1800"/>
              </a:spcAft>
              <a:buFont typeface="Arial" panose="020B0604020202020204" pitchFamily="34" charset="0"/>
              <a:buChar char="•"/>
            </a:pPr>
            <a:r>
              <a:rPr lang="x-es-XL" sz="1800" b="0" i="0" u="none" baseline="0" dirty="0">
                <a:solidFill>
                  <a:srgbClr val="FFFFFF"/>
                </a:solidFill>
              </a:rPr>
              <a:t>Hacerlo mejora la salud de las familias. </a:t>
            </a:r>
          </a:p>
          <a:p>
            <a:pPr marL="228600" indent="-228600" algn="l" rtl="0">
              <a:spcAft>
                <a:spcPts val="1800"/>
              </a:spcAft>
              <a:buFont typeface="Arial" panose="020B0604020202020204" pitchFamily="34" charset="0"/>
              <a:buChar char="•"/>
            </a:pPr>
            <a:r>
              <a:rPr lang="x-es-XL" sz="1800" b="0" i="0" u="none" baseline="0" dirty="0">
                <a:solidFill>
                  <a:srgbClr val="FFFFFF"/>
                </a:solidFill>
              </a:rPr>
              <a:t>Las niñas que reciben educación tienen hijos mejor educados y ganan salarios más altos, lo que contribuye a sacar a sus familias de la pobreza.</a:t>
            </a:r>
          </a:p>
          <a:p>
            <a:pPr marL="228600" indent="-228600" algn="l" rtl="0">
              <a:spcAft>
                <a:spcPts val="1800"/>
              </a:spcAft>
              <a:buFont typeface="Arial" panose="020B0604020202020204" pitchFamily="34" charset="0"/>
              <a:buChar char="•"/>
            </a:pPr>
            <a:r>
              <a:rPr lang="x-es-XL" sz="1800" b="0" i="0" u="none" baseline="0" dirty="0">
                <a:solidFill>
                  <a:srgbClr val="FFFFFF"/>
                </a:solidFill>
              </a:rPr>
              <a:t>Según los datos facilitados por el Foro Económico Mundial, las mujeres que participan en el mercado laboral al mismo ritmo que los hombres añadirían hasta </a:t>
            </a:r>
            <a:r>
              <a:rPr lang="x-es-XL" sz="1800" b="1" i="0" u="none" baseline="0" dirty="0">
                <a:solidFill>
                  <a:srgbClr val="FFFFFF"/>
                </a:solidFill>
              </a:rPr>
              <a:t>28 000 millones de dólares</a:t>
            </a:r>
            <a:r>
              <a:rPr lang="x-es-XL" sz="1800" b="0" i="0" u="none" baseline="0" dirty="0">
                <a:solidFill>
                  <a:srgbClr val="FFFFFF"/>
                </a:solidFill>
              </a:rPr>
              <a:t> al producto interno bruto mundial anual en 2025.</a:t>
            </a:r>
          </a:p>
          <a:p>
            <a:pPr marL="228600" indent="-228600" algn="l" rtl="0">
              <a:spcAft>
                <a:spcPts val="1800"/>
              </a:spcAft>
              <a:buFont typeface="Arial" panose="020B0604020202020204" pitchFamily="34" charset="0"/>
              <a:buChar char="•"/>
            </a:pPr>
            <a:r>
              <a:rPr lang="x-es-XL" sz="1800" b="0" i="0" u="none" baseline="0" dirty="0">
                <a:solidFill>
                  <a:srgbClr val="FFFFFF"/>
                </a:solidFill>
              </a:rPr>
              <a:t>Todas las niñas deberían ser dueñas de su propio futuro. Tenemos la obligación de proteger los derechos de las niñas y promover su bienestar.</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lgn="r" rtl="0">
              <a:spcAft>
                <a:spcPts val="600"/>
              </a:spcAft>
              <a:defRPr/>
            </a:pPr>
            <a:fld id="{97A94E25-127B-4C48-AF96-44BA7B823777}" type="slidenum">
              <a:rPr sz="1050">
                <a:solidFill>
                  <a:schemeClr val="tx1">
                    <a:lumMod val="50000"/>
                    <a:lumOff val="50000"/>
                  </a:schemeClr>
                </a:solidFill>
                <a:latin typeface="Calibri" panose="020F0502020204030204"/>
              </a:rPr>
              <a:pPr>
                <a:spcAft>
                  <a:spcPts val="600"/>
                </a:spcAft>
                <a:defRPr/>
              </a:pPr>
              <a:t>2</a:t>
            </a:fld>
            <a:endParaRPr lang="x-es-XL" sz="1050" dirty="0">
              <a:solidFill>
                <a:schemeClr val="tx1">
                  <a:lumMod val="50000"/>
                  <a:lumOff val="50000"/>
                </a:schemeClr>
              </a:solidFill>
              <a:latin typeface="Calibri" panose="020F0502020204030204"/>
            </a:endParaRPr>
          </a:p>
        </p:txBody>
      </p:sp>
      <p:sp>
        <p:nvSpPr>
          <p:cNvPr id="11" name="Content Placeholder 22">
            <a:extLst>
              <a:ext uri="{FF2B5EF4-FFF2-40B4-BE49-F238E27FC236}">
                <a16:creationId xmlns:a16="http://schemas.microsoft.com/office/drawing/2014/main" id="{2AA198CC-135C-4F90-9D21-5C42E0CF75CA}"/>
              </a:ext>
            </a:extLst>
          </p:cNvPr>
          <p:cNvSpPr txBox="1">
            <a:spLocks/>
          </p:cNvSpPr>
          <p:nvPr/>
        </p:nvSpPr>
        <p:spPr>
          <a:xfrm>
            <a:off x="327547" y="5539723"/>
            <a:ext cx="7058306" cy="995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x-es-XL" sz="2000" b="0" i="0" u="none" baseline="0">
                <a:solidFill>
                  <a:schemeClr val="bg1"/>
                </a:solidFill>
              </a:rPr>
              <a:t>Mediante la iniciativa Empoderamiento de las Niñas, los socios de Rotary en todo el mundo podrán mejorar la seguridad, salud, educación y bienestar de las niñas.</a:t>
            </a:r>
            <a:endParaRPr lang="x-es-XL" sz="2000" dirty="0">
              <a:solidFill>
                <a:schemeClr val="bg1"/>
              </a:solidFill>
            </a:endParaRPr>
          </a:p>
        </p:txBody>
      </p:sp>
    </p:spTree>
    <p:custDataLst>
      <p:tags r:id="rId1"/>
    </p:custDataLst>
    <p:extLst>
      <p:ext uri="{BB962C8B-B14F-4D97-AF65-F5344CB8AC3E}">
        <p14:creationId xmlns:p14="http://schemas.microsoft.com/office/powerpoint/2010/main" val="34604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52413" y="3885238"/>
            <a:ext cx="3290887" cy="2452687"/>
          </a:xfrm>
        </p:spPr>
        <p:txBody>
          <a:bodyPr anchor="ctr">
            <a:normAutofit/>
          </a:bodyPr>
          <a:lstStyle/>
          <a:p>
            <a:pPr algn="l" rtl="0"/>
            <a:r>
              <a:rPr lang="x-es-XL" b="1" i="0" u="none" baseline="0"/>
              <a:t>Salud y nutrición</a:t>
            </a:r>
          </a:p>
        </p:txBody>
      </p:sp>
      <p:pic>
        <p:nvPicPr>
          <p:cNvPr id="18" name="Picture 17">
            <a:extLst>
              <a:ext uri="{FF2B5EF4-FFF2-40B4-BE49-F238E27FC236}">
                <a16:creationId xmlns:a16="http://schemas.microsoft.com/office/drawing/2014/main" id="{6479124C-EC0A-4D85-850B-CBD93C33AD91}"/>
              </a:ext>
            </a:extLst>
          </p:cNvPr>
          <p:cNvPicPr>
            <a:picLocks noChangeAspect="1"/>
          </p:cNvPicPr>
          <p:nvPr/>
        </p:nvPicPr>
        <p:blipFill rotWithShape="1">
          <a:blip r:embed="rId4"/>
          <a:srcRect t="28593" b="2581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022600" y="3903663"/>
            <a:ext cx="8267700" cy="2452687"/>
          </a:xfrm>
        </p:spPr>
        <p:txBody>
          <a:bodyPr anchor="ctr">
            <a:normAutofit/>
          </a:bodyPr>
          <a:lstStyle/>
          <a:p>
            <a:pPr lvl="0" algn="l" rtl="0"/>
            <a:r>
              <a:rPr lang="x-es-XL" sz="2000" b="0" i="0" u="none" baseline="0"/>
              <a:t>En las últimas dos décadas, solo se han logrado avances mínimos en la reducción del número de niñas de entre 5 y 19 años con bajo peso moderado o grave.</a:t>
            </a:r>
            <a:endParaRPr lang="x-es-XL" sz="2000" dirty="0"/>
          </a:p>
          <a:p>
            <a:pPr lvl="0" algn="l" rtl="0"/>
            <a:r>
              <a:rPr lang="x-es-XL" sz="2000" b="0" i="0" u="none" baseline="0"/>
              <a:t>En el sur de Asia, donde prácticamente no se ha avanzado desde 1995, 1 de cada 5 niñas tiene un bajo peso moderado o grave.</a:t>
            </a:r>
            <a:endParaRPr lang="x-es-XL" sz="2000" dirty="0"/>
          </a:p>
          <a:p>
            <a:pPr lvl="0" algn="l" rtl="0"/>
            <a:r>
              <a:rPr lang="x-es-XL" sz="2000" b="0" i="0" u="none" baseline="0"/>
              <a:t>La proporción de niñas de entre 5 y 19 años con sobrepeso casi se ha duplicado desde 1995, pasando del 9 % al 17 %. </a:t>
            </a:r>
            <a:endParaRPr lang="x-es-XL"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lgn="r" rtl="0">
              <a:spcAft>
                <a:spcPts val="600"/>
              </a:spcAft>
            </a:pPr>
            <a:fld id="{97A94E25-127B-4C48-AF96-44BA7B823777}" type="slidenum">
              <a:rPr>
                <a:solidFill>
                  <a:schemeClr val="tx1">
                    <a:lumMod val="75000"/>
                    <a:lumOff val="25000"/>
                  </a:schemeClr>
                </a:solidFill>
              </a:rPr>
              <a:pPr>
                <a:spcAft>
                  <a:spcPts val="600"/>
                </a:spcAft>
              </a:pPr>
              <a:t>3</a:t>
            </a:fld>
            <a:endParaRPr lang="x-es-XL"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4797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40080" y="325369"/>
            <a:ext cx="4833620" cy="714359"/>
          </a:xfrm>
        </p:spPr>
        <p:txBody>
          <a:bodyPr anchor="b">
            <a:noAutofit/>
          </a:bodyPr>
          <a:lstStyle/>
          <a:p>
            <a:pPr algn="l" rtl="0"/>
            <a:r>
              <a:rPr lang="x-es-XL" b="1" i="0" u="none" baseline="0"/>
              <a:t>Salud e higiene</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pic>
        <p:nvPicPr>
          <p:cNvPr id="30" name="Picture 29" descr="A picture containing wall, person, indoor, toilet&#10;&#10;Description automatically generated">
            <a:extLst>
              <a:ext uri="{FF2B5EF4-FFF2-40B4-BE49-F238E27FC236}">
                <a16:creationId xmlns:a16="http://schemas.microsoft.com/office/drawing/2014/main" id="{71256C30-9E0F-4FCC-980D-7A489D69C2E9}"/>
              </a:ext>
            </a:extLst>
          </p:cNvPr>
          <p:cNvPicPr>
            <a:picLocks noChangeAspect="1"/>
          </p:cNvPicPr>
          <p:nvPr/>
        </p:nvPicPr>
        <p:blipFill rotWithShape="1">
          <a:blip r:embed="rId4"/>
          <a:srcRect l="2186" r="3086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lgn="r" rtl="0">
              <a:spcAft>
                <a:spcPts val="600"/>
              </a:spcAft>
            </a:pPr>
            <a:fld id="{97A94E25-127B-4C48-AF96-44BA7B823777}" type="slidenum">
              <a:rPr>
                <a:solidFill>
                  <a:srgbClr val="FFFFFF"/>
                </a:solidFill>
              </a:rPr>
              <a:pPr>
                <a:spcAft>
                  <a:spcPts val="600"/>
                </a:spcAft>
              </a:pPr>
              <a:t>4</a:t>
            </a:fld>
            <a:endParaRPr lang="x-es-XL" dirty="0">
              <a:solidFill>
                <a:srgbClr val="FFFFFF"/>
              </a:solidFill>
            </a:endParaRPr>
          </a:p>
        </p:txBody>
      </p:sp>
      <p:sp>
        <p:nvSpPr>
          <p:cNvPr id="31" name="Rectangle 30">
            <a:extLst>
              <a:ext uri="{FF2B5EF4-FFF2-40B4-BE49-F238E27FC236}">
                <a16:creationId xmlns:a16="http://schemas.microsoft.com/office/drawing/2014/main" id="{54112604-4DF2-4B21-B13B-526D8303D85D}"/>
              </a:ext>
            </a:extLst>
          </p:cNvPr>
          <p:cNvSpPr/>
          <p:nvPr/>
        </p:nvSpPr>
        <p:spPr>
          <a:xfrm>
            <a:off x="524435" y="2366682"/>
            <a:ext cx="3724836" cy="50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36897" y="1365087"/>
            <a:ext cx="4243589" cy="4999229"/>
          </a:xfrm>
        </p:spPr>
        <p:txBody>
          <a:bodyPr>
            <a:normAutofit/>
          </a:bodyPr>
          <a:lstStyle/>
          <a:p>
            <a:pPr lvl="0" algn="l" rtl="0"/>
            <a:r>
              <a:rPr lang="x-es-XL" sz="2000" b="0" i="0" u="none" baseline="0"/>
              <a:t>Desde 1995, el número de niñas de entre 10 y 19 años que viven con el VIH ha aumentado un 31 %. Ahora son 970 000. </a:t>
            </a:r>
            <a:br>
              <a:rPr lang="x-es-XL" sz="2000" u="sng"/>
            </a:br>
            <a:endParaRPr lang="x-es-XL" sz="2000" dirty="0"/>
          </a:p>
          <a:p>
            <a:pPr lvl="0" algn="l" rtl="0"/>
            <a:r>
              <a:rPr lang="x-es-XL" sz="2000" b="0" i="0" u="none" baseline="0"/>
              <a:t>A nivel mundial, 500 millones de mujeres y niñas carecen de instalaciones adecuadas para atender adecuadamente su higiene menstrual. </a:t>
            </a:r>
            <a:br>
              <a:rPr lang="x-es-XL" sz="2000"/>
            </a:br>
            <a:endParaRPr lang="x-es-XL" sz="2000" dirty="0"/>
          </a:p>
          <a:p>
            <a:pPr lvl="0" algn="l" rtl="0"/>
            <a:r>
              <a:rPr lang="x-es-XL" sz="2000" b="0" i="0" u="none" baseline="0"/>
              <a:t>Las investigaciones realizadas revelan que la incapacidad de las niñas para atender su higiene menstrual en las escuelas conduce al absentismo, que luego tiene graves costos económicos, tanto personales como sociales.</a:t>
            </a:r>
            <a:endParaRPr lang="x-es-XL" sz="2000" dirty="0"/>
          </a:p>
        </p:txBody>
      </p:sp>
      <p:sp>
        <p:nvSpPr>
          <p:cNvPr id="3" name="Rectangle 2">
            <a:extLst>
              <a:ext uri="{FF2B5EF4-FFF2-40B4-BE49-F238E27FC236}">
                <a16:creationId xmlns:a16="http://schemas.microsoft.com/office/drawing/2014/main" id="{F176C284-B853-A847-83FC-5AF4EB85DC0A}"/>
              </a:ext>
            </a:extLst>
          </p:cNvPr>
          <p:cNvSpPr/>
          <p:nvPr/>
        </p:nvSpPr>
        <p:spPr>
          <a:xfrm>
            <a:off x="4301018" y="6519130"/>
            <a:ext cx="1490152" cy="307777"/>
          </a:xfrm>
          <a:prstGeom prst="rect">
            <a:avLst/>
          </a:prstGeom>
        </p:spPr>
        <p:txBody>
          <a:bodyPr wrap="none">
            <a:spAutoFit/>
          </a:bodyPr>
          <a:lstStyle/>
          <a:p>
            <a:pPr algn="l" rtl="0"/>
            <a:r>
              <a:rPr lang="x-es-XL" sz="1400" b="0" i="0" u="none" baseline="0" dirty="0"/>
              <a:t>Fuente: </a:t>
            </a:r>
            <a:r>
              <a:rPr lang="x-es-XL" sz="1400" b="0" i="0" u="sng" baseline="0" dirty="0">
                <a:hlinkClick r:id="rId5">
                  <a:extLst>
                    <a:ext uri="{A12FA001-AC4F-418D-AE19-62706E023703}">
                      <ahyp:hlinkClr xmlns:ahyp="http://schemas.microsoft.com/office/drawing/2018/hyperlinkcolor" val="tx"/>
                    </a:ext>
                  </a:extLst>
                </a:hlinkClick>
              </a:rPr>
              <a:t>unicef.org</a:t>
            </a:r>
            <a:endParaRPr lang="x-es-XL" sz="1400" dirty="0"/>
          </a:p>
        </p:txBody>
      </p:sp>
    </p:spTree>
    <p:custDataLst>
      <p:tags r:id="rId1"/>
    </p:custDataLst>
    <p:extLst>
      <p:ext uri="{BB962C8B-B14F-4D97-AF65-F5344CB8AC3E}">
        <p14:creationId xmlns:p14="http://schemas.microsoft.com/office/powerpoint/2010/main" val="21494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pPr algn="ctr" rtl="0"/>
            <a:r>
              <a:rPr lang="x-es-XL" b="1" i="0" u="none" baseline="0"/>
              <a:t>Matrimonio infantil</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65431" y="2438400"/>
            <a:ext cx="6586489" cy="3785419"/>
          </a:xfrm>
        </p:spPr>
        <p:txBody>
          <a:bodyPr>
            <a:normAutofit/>
          </a:bodyPr>
          <a:lstStyle/>
          <a:p>
            <a:pPr lvl="0" algn="l" rtl="0"/>
            <a:r>
              <a:rPr lang="x-es-XL" sz="2200" b="0" i="0" u="none" baseline="0"/>
              <a:t>1 de cada 5 niñas de todo el mundo se casa antes de cumplir 18 años. </a:t>
            </a:r>
          </a:p>
          <a:p>
            <a:pPr lvl="0" algn="l" rtl="0"/>
            <a:r>
              <a:rPr lang="x-es-XL" sz="2200" b="0" i="0" u="none" baseline="0"/>
              <a:t>Sin mayores esfuerzos para poner fin al matrimonio infantil, más de 120 millones de niñas menores de 18 años se casarán de aquí a 2030. </a:t>
            </a:r>
          </a:p>
          <a:p>
            <a:pPr algn="l" rtl="0"/>
            <a:r>
              <a:rPr lang="x-es-XL" sz="2200" b="0" i="0" u="none" baseline="0"/>
              <a:t>Poner fin al matrimonio infantil aumentaría el nivel educativo de las mujeres y, con ello, sus ingresos potenciales. Se estima que poner fin al matrimonio infantil podría generar beneficios anuales de más de 500 000 millones de dólares. </a:t>
            </a:r>
            <a:endParaRPr lang="x-es-XL" sz="2200" b="1" dirty="0"/>
          </a:p>
        </p:txBody>
      </p:sp>
      <p:pic>
        <p:nvPicPr>
          <p:cNvPr id="9" name="Picture 8" descr="A picture containing person, outdoor, posing&#10;&#10;Description automatically generated">
            <a:extLst>
              <a:ext uri="{FF2B5EF4-FFF2-40B4-BE49-F238E27FC236}">
                <a16:creationId xmlns:a16="http://schemas.microsoft.com/office/drawing/2014/main" id="{D47349F7-3724-4F10-8346-19401D0FFCB9}"/>
              </a:ext>
            </a:extLst>
          </p:cNvPr>
          <p:cNvPicPr>
            <a:picLocks noChangeAspect="1"/>
          </p:cNvPicPr>
          <p:nvPr/>
        </p:nvPicPr>
        <p:blipFill rotWithShape="1">
          <a:blip r:embed="rId4"/>
          <a:srcRect l="26441" r="28439"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2F6"/>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348F0CD-99D3-0844-94D3-4B275B3BBC37}"/>
              </a:ext>
            </a:extLst>
          </p:cNvPr>
          <p:cNvSpPr/>
          <p:nvPr/>
        </p:nvSpPr>
        <p:spPr>
          <a:xfrm>
            <a:off x="5080934" y="6177769"/>
            <a:ext cx="6145080" cy="307777"/>
          </a:xfrm>
          <a:prstGeom prst="rect">
            <a:avLst/>
          </a:prstGeom>
        </p:spPr>
        <p:txBody>
          <a:bodyPr wrap="none">
            <a:spAutoFit/>
          </a:bodyPr>
          <a:lstStyle/>
          <a:p>
            <a:pPr lvl="0" algn="l" rtl="0"/>
            <a:r>
              <a:rPr lang="x-es-XL" sz="1400" b="0" i="0" u="none" baseline="0"/>
              <a:t>Fuentes: </a:t>
            </a:r>
            <a:r>
              <a:rPr lang="x-es-XL" sz="1400" b="0" i="0" u="sng" baseline="0">
                <a:hlinkClick r:id="rId5">
                  <a:extLst>
                    <a:ext uri="{A12FA001-AC4F-418D-AE19-62706E023703}">
                      <ahyp:hlinkClr xmlns:ahyp="http://schemas.microsoft.com/office/drawing/2018/hyperlinkcolor" val="tx"/>
                    </a:ext>
                  </a:extLst>
                </a:hlinkClick>
              </a:rPr>
              <a:t>unicef.org/protection/child-marriage</a:t>
            </a:r>
            <a:r>
              <a:rPr lang="x-es-XL" sz="1400" b="0" i="0" u="none" baseline="0"/>
              <a:t> y </a:t>
            </a:r>
            <a:r>
              <a:rPr lang="x-es-XL" sz="1400" b="0" i="0" u="none" baseline="0">
                <a:hlinkClick r:id="rId6"/>
              </a:rPr>
              <a:t>unfpa.org/swop-2020#!/fgm-3</a:t>
            </a:r>
            <a:r>
              <a:rPr lang="x-es-XL" sz="1400" b="0" i="0" u="none" baseline="0"/>
              <a:t> </a:t>
            </a:r>
            <a:endParaRPr lang="x-es-XL" sz="1400" dirty="0"/>
          </a:p>
        </p:txBody>
      </p:sp>
    </p:spTree>
    <p:custDataLst>
      <p:tags r:id="rId1"/>
    </p:custDataLst>
    <p:extLst>
      <p:ext uri="{BB962C8B-B14F-4D97-AF65-F5344CB8AC3E}">
        <p14:creationId xmlns:p14="http://schemas.microsoft.com/office/powerpoint/2010/main" val="17739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pPr algn="l" rtl="0"/>
            <a:r>
              <a:rPr lang="x-es-XL" b="1" i="0" u="none" baseline="0"/>
              <a:t>Mutilación genital femenina</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65431" y="2438400"/>
            <a:ext cx="6586489" cy="4283075"/>
          </a:xfrm>
        </p:spPr>
        <p:txBody>
          <a:bodyPr>
            <a:normAutofit/>
          </a:bodyPr>
          <a:lstStyle/>
          <a:p>
            <a:pPr lvl="0" algn="l" rtl="0"/>
            <a:r>
              <a:rPr lang="x-es-XL" sz="2200" b="0" i="0" u="none" baseline="0"/>
              <a:t>Al menos 200 millones de niñas y mujeres han sufrido la mutilación genital femenina en 31 países de tres continentes.</a:t>
            </a:r>
          </a:p>
          <a:p>
            <a:pPr lvl="0" algn="l" rtl="0"/>
            <a:r>
              <a:rPr lang="x-es-XL" sz="2200" b="0" i="0" u="none" baseline="0"/>
              <a:t>Más de la mitad de las niñas afectadas viven en Egipto, Etiopía e Indonesia. </a:t>
            </a:r>
            <a:endParaRPr lang="x-es-XL" sz="2200" dirty="0"/>
          </a:p>
          <a:p>
            <a:pPr lvl="0" algn="l" rtl="0"/>
            <a:r>
              <a:rPr lang="x-es-XL" sz="2200" b="0" i="0" u="none" baseline="0"/>
              <a:t>Cada año, más de 4 millones de niñas corren el riesgo de sufrir mutilaciones genitales. La mayoría de las niñas son sometidas a ellas antes de cumplir 15 años.</a:t>
            </a:r>
          </a:p>
        </p:txBody>
      </p:sp>
      <p:pic>
        <p:nvPicPr>
          <p:cNvPr id="4" name="Picture 3">
            <a:extLst>
              <a:ext uri="{FF2B5EF4-FFF2-40B4-BE49-F238E27FC236}">
                <a16:creationId xmlns:a16="http://schemas.microsoft.com/office/drawing/2014/main" id="{A01B9E1B-0A84-4480-8703-2B115137B505}"/>
              </a:ext>
            </a:extLst>
          </p:cNvPr>
          <p:cNvPicPr>
            <a:picLocks noChangeAspect="1"/>
          </p:cNvPicPr>
          <p:nvPr/>
        </p:nvPicPr>
        <p:blipFill rotWithShape="1">
          <a:blip r:embed="rId4"/>
          <a:srcRect l="24317" r="30563"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6846"/>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lgn="r" rtl="0">
              <a:spcAft>
                <a:spcPts val="600"/>
              </a:spcAft>
            </a:pPr>
            <a:fld id="{97A94E25-127B-4C48-AF96-44BA7B823777}" type="slidenum">
              <a:rPr/>
              <a:pPr>
                <a:spcAft>
                  <a:spcPts val="600"/>
                </a:spcAft>
              </a:pPr>
              <a:t>6</a:t>
            </a:fld>
            <a:endParaRPr lang="x-es-XL" dirty="0"/>
          </a:p>
        </p:txBody>
      </p:sp>
      <p:sp>
        <p:nvSpPr>
          <p:cNvPr id="3" name="Rectangle 2">
            <a:extLst>
              <a:ext uri="{FF2B5EF4-FFF2-40B4-BE49-F238E27FC236}">
                <a16:creationId xmlns:a16="http://schemas.microsoft.com/office/drawing/2014/main" id="{FC03F9CC-0C2D-8E4B-8EDE-F37BA68C881D}"/>
              </a:ext>
            </a:extLst>
          </p:cNvPr>
          <p:cNvSpPr/>
          <p:nvPr/>
        </p:nvSpPr>
        <p:spPr>
          <a:xfrm>
            <a:off x="5223220" y="6044066"/>
            <a:ext cx="3429593" cy="307777"/>
          </a:xfrm>
          <a:prstGeom prst="rect">
            <a:avLst/>
          </a:prstGeom>
        </p:spPr>
        <p:txBody>
          <a:bodyPr wrap="none">
            <a:spAutoFit/>
          </a:bodyPr>
          <a:lstStyle/>
          <a:p>
            <a:pPr lvl="0" algn="l" rtl="0"/>
            <a:r>
              <a:rPr lang="x-es-XL" sz="1400" b="0" i="0" u="none" baseline="0"/>
              <a:t>Fuente: </a:t>
            </a:r>
            <a:r>
              <a:rPr lang="x-es-XL" sz="1400" b="0" i="0" u="none" baseline="0">
                <a:hlinkClick r:id="rId5"/>
              </a:rPr>
              <a:t>unicef.org/female-genital-mutilation</a:t>
            </a:r>
            <a:endParaRPr lang="x-es-XL" sz="1400" dirty="0"/>
          </a:p>
        </p:txBody>
      </p:sp>
    </p:spTree>
    <p:custDataLst>
      <p:tags r:id="rId1"/>
    </p:custDataLst>
    <p:extLst>
      <p:ext uri="{BB962C8B-B14F-4D97-AF65-F5344CB8AC3E}">
        <p14:creationId xmlns:p14="http://schemas.microsoft.com/office/powerpoint/2010/main" val="29561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019219" y="864040"/>
            <a:ext cx="6586491" cy="778755"/>
          </a:xfrm>
        </p:spPr>
        <p:txBody>
          <a:bodyPr anchor="b">
            <a:normAutofit/>
          </a:bodyPr>
          <a:lstStyle/>
          <a:p>
            <a:pPr algn="ctr" rtl="0"/>
            <a:r>
              <a:rPr lang="x-es-XL" b="1" i="0" u="none" baseline="0"/>
              <a:t>Embarazo de adolescentes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080934" y="2349941"/>
            <a:ext cx="6586489" cy="3898459"/>
          </a:xfrm>
        </p:spPr>
        <p:txBody>
          <a:bodyPr>
            <a:normAutofit/>
          </a:bodyPr>
          <a:lstStyle/>
          <a:p>
            <a:pPr algn="l" rtl="0"/>
            <a:r>
              <a:rPr lang="x-es-XL" sz="2200" b="0" i="0" u="none" baseline="0"/>
              <a:t>Las complicaciones durante el embarazo y el parto son la principal causa de muerte entre las niñas de entre 15 y 19 años. </a:t>
            </a:r>
            <a:endParaRPr lang="x-es-XL" sz="2200" dirty="0"/>
          </a:p>
          <a:p>
            <a:pPr lvl="0" algn="l" rtl="0">
              <a:spcBef>
                <a:spcPts val="1500"/>
              </a:spcBef>
            </a:pPr>
            <a:r>
              <a:rPr lang="x-es-XL" sz="2200" b="0" i="0" u="none" baseline="0"/>
              <a:t>Cada año, aproximadamente 12 millones de adolescentes de entre 15 y 19 años, y al menos 777 000 menores de 15 años dan a luz cada año en las regiones en desarrollo. </a:t>
            </a:r>
            <a:endParaRPr lang="x-es-XL" sz="2200" dirty="0"/>
          </a:p>
          <a:p>
            <a:pPr lvl="0" algn="l" rtl="0">
              <a:spcBef>
                <a:spcPts val="1500"/>
              </a:spcBef>
            </a:pPr>
            <a:r>
              <a:rPr lang="x-es-XL" sz="2200" b="0" i="0" u="none" baseline="0"/>
              <a:t>Los bebés de madres adolescentes corren un mayor riesgo de parto prematuro, bajo peso al nacer y enfermedades neonatales graves.</a:t>
            </a:r>
            <a:endParaRPr lang="x-es-XL" sz="2200" b="1" dirty="0"/>
          </a:p>
        </p:txBody>
      </p:sp>
      <p:pic>
        <p:nvPicPr>
          <p:cNvPr id="4" name="Picture 3">
            <a:extLst>
              <a:ext uri="{FF2B5EF4-FFF2-40B4-BE49-F238E27FC236}">
                <a16:creationId xmlns:a16="http://schemas.microsoft.com/office/drawing/2014/main" id="{27B91FFF-5979-4B10-A258-D72AFDF7EF89}"/>
              </a:ext>
            </a:extLst>
          </p:cNvPr>
          <p:cNvPicPr>
            <a:picLocks noChangeAspect="1"/>
          </p:cNvPicPr>
          <p:nvPr/>
        </p:nvPicPr>
        <p:blipFill rotWithShape="1">
          <a:blip r:embed="rId4"/>
          <a:srcRect l="23191" r="31690"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5238"/>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lgn="r" rtl="0">
              <a:spcAft>
                <a:spcPts val="600"/>
              </a:spcAft>
            </a:pPr>
            <a:fld id="{97A94E25-127B-4C48-AF96-44BA7B823777}" type="slidenum">
              <a:rPr/>
              <a:pPr>
                <a:spcAft>
                  <a:spcPts val="600"/>
                </a:spcAft>
              </a:pPr>
              <a:t>7</a:t>
            </a:fld>
            <a:endParaRPr lang="x-es-XL" dirty="0"/>
          </a:p>
        </p:txBody>
      </p:sp>
    </p:spTree>
    <p:custDataLst>
      <p:tags r:id="rId1"/>
    </p:custDataLst>
    <p:extLst>
      <p:ext uri="{BB962C8B-B14F-4D97-AF65-F5344CB8AC3E}">
        <p14:creationId xmlns:p14="http://schemas.microsoft.com/office/powerpoint/2010/main" val="187400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45950" y="-118382"/>
            <a:ext cx="4953149" cy="994057"/>
          </a:xfrm>
        </p:spPr>
        <p:txBody>
          <a:bodyPr anchor="b">
            <a:noAutofit/>
          </a:bodyPr>
          <a:lstStyle/>
          <a:p>
            <a:pPr algn="ctr" rtl="0"/>
            <a:r>
              <a:rPr lang="x-es-XL" sz="4000" b="1" i="0" u="none" baseline="0" dirty="0"/>
              <a:t>Educación y aptitudes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pic>
        <p:nvPicPr>
          <p:cNvPr id="10" name="Picture 9" descr="A picture containing text, desk&#10;&#10;Description automatically generated">
            <a:extLst>
              <a:ext uri="{FF2B5EF4-FFF2-40B4-BE49-F238E27FC236}">
                <a16:creationId xmlns:a16="http://schemas.microsoft.com/office/drawing/2014/main" id="{880FABF6-B73A-4E4D-AA98-F86BC83D3552}"/>
              </a:ext>
            </a:extLst>
          </p:cNvPr>
          <p:cNvPicPr>
            <a:picLocks noChangeAspect="1"/>
          </p:cNvPicPr>
          <p:nvPr/>
        </p:nvPicPr>
        <p:blipFill rotWithShape="1">
          <a:blip r:embed="rId4"/>
          <a:srcRect l="19559" r="1348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lgn="r" rtl="0">
              <a:spcAft>
                <a:spcPts val="600"/>
              </a:spcAft>
            </a:pPr>
            <a:fld id="{97A94E25-127B-4C48-AF96-44BA7B823777}" type="slidenum">
              <a:rPr>
                <a:solidFill>
                  <a:srgbClr val="FFFFFF"/>
                </a:solidFill>
              </a:rPr>
              <a:pPr>
                <a:spcAft>
                  <a:spcPts val="600"/>
                </a:spcAft>
              </a:pPr>
              <a:t>8</a:t>
            </a:fld>
            <a:endParaRPr lang="x-es-XL" dirty="0">
              <a:solidFill>
                <a:srgbClr val="FFFFFF"/>
              </a:solidFill>
            </a:endParaRPr>
          </a:p>
        </p:txBody>
      </p:sp>
      <p:sp>
        <p:nvSpPr>
          <p:cNvPr id="11" name="Rectangle 10">
            <a:extLst>
              <a:ext uri="{FF2B5EF4-FFF2-40B4-BE49-F238E27FC236}">
                <a16:creationId xmlns:a16="http://schemas.microsoft.com/office/drawing/2014/main" id="{D5F624C1-529F-4517-9DBC-0265551DAB6A}"/>
              </a:ext>
            </a:extLst>
          </p:cNvPr>
          <p:cNvSpPr/>
          <p:nvPr/>
        </p:nvSpPr>
        <p:spPr>
          <a:xfrm>
            <a:off x="515067" y="2205318"/>
            <a:ext cx="3989698"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51061" y="877758"/>
            <a:ext cx="4690565" cy="4569918"/>
          </a:xfrm>
        </p:spPr>
        <p:txBody>
          <a:bodyPr>
            <a:normAutofit/>
          </a:bodyPr>
          <a:lstStyle/>
          <a:p>
            <a:pPr lvl="0" algn="l" rtl="0"/>
            <a:r>
              <a:rPr lang="x-es-XL" sz="2200" b="0" i="0" u="none" baseline="0"/>
              <a:t>Las Naciones Unidas dicen que 60 millones de niñas en todo el mundo no tienen acceso a la educación básica. </a:t>
            </a:r>
            <a:endParaRPr lang="x-es-XL" sz="2200" dirty="0"/>
          </a:p>
          <a:p>
            <a:pPr lvl="0" algn="l" rtl="0"/>
            <a:r>
              <a:rPr lang="x-es-XL" sz="2200" b="0" i="0" u="none" baseline="0"/>
              <a:t>De los 960 millones de personas que son analfabetas en todo el mundo, dos tercios son mujeres. </a:t>
            </a:r>
            <a:endParaRPr lang="x-es-XL" sz="2200" dirty="0"/>
          </a:p>
          <a:p>
            <a:pPr lvl="0" algn="l" rtl="0"/>
            <a:r>
              <a:rPr lang="x-es-XL" sz="2200" b="0" i="0" u="none" baseline="0"/>
              <a:t>En muchas regiones, las escuelas no satisfacen las necesidades de seguridad, higiene o saneamiento de las niñas. </a:t>
            </a:r>
            <a:endParaRPr lang="x-es-XL" sz="2200" dirty="0"/>
          </a:p>
          <a:p>
            <a:pPr lvl="0" algn="l" rtl="0"/>
            <a:r>
              <a:rPr lang="x-es-XL" sz="2200" b="0" i="0" u="none" baseline="0"/>
              <a:t>A nivel mundial, 1 de cada 4 niñas de entre 15 a 19 años no tiene empleo ni asiste a la escuela, en comparación con 1 de cada 10 niños. </a:t>
            </a:r>
            <a:endParaRPr lang="x-es-XL" sz="2200" dirty="0"/>
          </a:p>
        </p:txBody>
      </p:sp>
      <p:sp>
        <p:nvSpPr>
          <p:cNvPr id="3" name="Rectangle 2">
            <a:extLst>
              <a:ext uri="{FF2B5EF4-FFF2-40B4-BE49-F238E27FC236}">
                <a16:creationId xmlns:a16="http://schemas.microsoft.com/office/drawing/2014/main" id="{D0E23BDC-72EF-BD49-BF54-DB18DCC9704F}"/>
              </a:ext>
            </a:extLst>
          </p:cNvPr>
          <p:cNvSpPr/>
          <p:nvPr/>
        </p:nvSpPr>
        <p:spPr>
          <a:xfrm>
            <a:off x="2593842" y="6160777"/>
            <a:ext cx="2717860" cy="307777"/>
          </a:xfrm>
          <a:prstGeom prst="rect">
            <a:avLst/>
          </a:prstGeom>
        </p:spPr>
        <p:txBody>
          <a:bodyPr wrap="none">
            <a:spAutoFit/>
          </a:bodyPr>
          <a:lstStyle/>
          <a:p>
            <a:pPr algn="l" rtl="0"/>
            <a:r>
              <a:rPr lang="x-es-XL" sz="1400" b="0" i="0" u="none" baseline="0" dirty="0"/>
              <a:t>Fuente: </a:t>
            </a:r>
            <a:r>
              <a:rPr lang="x-es-XL" sz="1400" b="0" i="0" u="sng" baseline="0" dirty="0">
                <a:hlinkClick r:id="rId5">
                  <a:extLst>
                    <a:ext uri="{A12FA001-AC4F-418D-AE19-62706E023703}">
                      <ahyp:hlinkClr xmlns:ahyp="http://schemas.microsoft.com/office/drawing/2018/hyperlinkcolor" val="tx"/>
                    </a:ext>
                  </a:extLst>
                </a:hlinkClick>
              </a:rPr>
              <a:t>unicef.org/gender-equality</a:t>
            </a:r>
            <a:endParaRPr lang="x-es-XL" sz="1400" dirty="0"/>
          </a:p>
        </p:txBody>
      </p:sp>
    </p:spTree>
    <p:custDataLst>
      <p:tags r:id="rId1"/>
    </p:custDataLst>
    <p:extLst>
      <p:ext uri="{BB962C8B-B14F-4D97-AF65-F5344CB8AC3E}">
        <p14:creationId xmlns:p14="http://schemas.microsoft.com/office/powerpoint/2010/main" val="31098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1064302"/>
            <a:ext cx="6586491" cy="851126"/>
          </a:xfrm>
        </p:spPr>
        <p:txBody>
          <a:bodyPr anchor="b">
            <a:normAutofit/>
          </a:bodyPr>
          <a:lstStyle/>
          <a:p>
            <a:pPr algn="ctr" rtl="0"/>
            <a:r>
              <a:rPr lang="x-es-XL" b="1" i="0" u="none" baseline="0"/>
              <a:t>Violencia contra las niñas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52731" y="2384612"/>
            <a:ext cx="6586489" cy="3601202"/>
          </a:xfrm>
        </p:spPr>
        <p:txBody>
          <a:bodyPr>
            <a:noAutofit/>
          </a:bodyPr>
          <a:lstStyle/>
          <a:p>
            <a:pPr lvl="0" algn="l" rtl="0"/>
            <a:r>
              <a:rPr lang="x-es-XL" sz="2200" b="0" i="0" u="none" baseline="0"/>
              <a:t>De todas las víctimas de la trata de personas, el 51 % son mujeres y el 20 % son niñas. </a:t>
            </a:r>
          </a:p>
          <a:p>
            <a:pPr lvl="0" algn="l" rtl="0"/>
            <a:r>
              <a:rPr lang="x-es-XL" sz="2200" b="0" i="0" u="none" baseline="0"/>
              <a:t>1 de cada 20 niñas de entre 15 y 19 años, unos 13 millones en todo el mundo, han sido víctimas de relaciones sexuales forzadas. </a:t>
            </a:r>
          </a:p>
          <a:p>
            <a:pPr lvl="0" algn="l" rtl="0"/>
            <a:r>
              <a:rPr lang="x-es-XL" sz="2200" b="0" i="0" u="none" baseline="0"/>
              <a:t>Se estima que cada año 60 millones de niñas son agredidas sexualmente de camino a la escuela o en esta. </a:t>
            </a:r>
          </a:p>
          <a:p>
            <a:pPr lvl="0" algn="l" rtl="0"/>
            <a:r>
              <a:rPr lang="x-es-XL" sz="2200" b="0" i="0" u="none" baseline="0"/>
              <a:t>Casi 4 de cada 10 niñas adolescentes creen que el golpear a la esposa está justificado en algunas circunstancias. </a:t>
            </a:r>
            <a:endParaRPr lang="x-es-XL" sz="2200" dirty="0"/>
          </a:p>
        </p:txBody>
      </p:sp>
      <p:pic>
        <p:nvPicPr>
          <p:cNvPr id="20" name="Picture 19" descr="A picture containing text, person, sitting, outdoor&#10;&#10;Description automatically generated">
            <a:extLst>
              <a:ext uri="{FF2B5EF4-FFF2-40B4-BE49-F238E27FC236}">
                <a16:creationId xmlns:a16="http://schemas.microsoft.com/office/drawing/2014/main" id="{48DC02AF-C0ED-41CD-A81B-872D27719CB7}"/>
              </a:ext>
            </a:extLst>
          </p:cNvPr>
          <p:cNvPicPr>
            <a:picLocks noChangeAspect="1"/>
          </p:cNvPicPr>
          <p:nvPr/>
        </p:nvPicPr>
        <p:blipFill rotWithShape="1">
          <a:blip r:embed="rId4"/>
          <a:srcRect l="18691" r="36189" b="-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77AC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lgn="r" rtl="0">
              <a:spcAft>
                <a:spcPts val="600"/>
              </a:spcAft>
            </a:pPr>
            <a:fld id="{97A94E25-127B-4C48-AF96-44BA7B823777}" type="slidenum">
              <a:rPr/>
              <a:pPr>
                <a:spcAft>
                  <a:spcPts val="600"/>
                </a:spcAft>
              </a:pPr>
              <a:t>9</a:t>
            </a:fld>
            <a:endParaRPr lang="x-es-XL" dirty="0"/>
          </a:p>
        </p:txBody>
      </p:sp>
      <p:sp>
        <p:nvSpPr>
          <p:cNvPr id="3" name="Rectangle 2">
            <a:extLst>
              <a:ext uri="{FF2B5EF4-FFF2-40B4-BE49-F238E27FC236}">
                <a16:creationId xmlns:a16="http://schemas.microsoft.com/office/drawing/2014/main" id="{025C93C4-D0E4-DE44-8A9C-0C87870BE47B}"/>
              </a:ext>
            </a:extLst>
          </p:cNvPr>
          <p:cNvSpPr/>
          <p:nvPr/>
        </p:nvSpPr>
        <p:spPr>
          <a:xfrm>
            <a:off x="5080934" y="6201625"/>
            <a:ext cx="6890087" cy="523220"/>
          </a:xfrm>
          <a:prstGeom prst="rect">
            <a:avLst/>
          </a:prstGeom>
        </p:spPr>
        <p:txBody>
          <a:bodyPr wrap="square">
            <a:spAutoFit/>
          </a:bodyPr>
          <a:lstStyle/>
          <a:p>
            <a:pPr algn="l" rtl="0"/>
            <a:r>
              <a:rPr lang="x-es-XL" sz="1400" b="0" i="0" u="none" baseline="0" dirty="0"/>
              <a:t>Fuentes: </a:t>
            </a:r>
            <a:r>
              <a:rPr lang="x-es-XL" sz="1400" b="0" i="0" u="sng" baseline="0" dirty="0">
                <a:hlinkClick r:id="rId5">
                  <a:extLst>
                    <a:ext uri="{A12FA001-AC4F-418D-AE19-62706E023703}">
                      <ahyp:hlinkClr xmlns:ahyp="http://schemas.microsoft.com/office/drawing/2018/hyperlinkcolor" val="tx"/>
                    </a:ext>
                  </a:extLst>
                </a:hlinkClick>
              </a:rPr>
              <a:t>un.org/sustainabledevelopment/blog/2016/12/report-majority-of-trafficking-victims-are-women-and-girls-one-third-children</a:t>
            </a:r>
            <a:r>
              <a:rPr lang="x-es-XL" sz="1400" b="0" i="0" u="sng" baseline="0" dirty="0"/>
              <a:t>/</a:t>
            </a:r>
            <a:r>
              <a:rPr lang="x-es-XL" sz="1400" b="0" i="0" u="none" baseline="0" dirty="0"/>
              <a:t>, Unicef.org, </a:t>
            </a:r>
            <a:r>
              <a:rPr lang="x-es-XL" sz="1400" b="0" i="0" u="sng" baseline="0" dirty="0">
                <a:hlinkClick r:id="rId6">
                  <a:extLst>
                    <a:ext uri="{A12FA001-AC4F-418D-AE19-62706E023703}">
                      <ahyp:hlinkClr xmlns:ahyp="http://schemas.microsoft.com/office/drawing/2018/hyperlinkcolor" val="tx"/>
                    </a:ext>
                  </a:extLst>
                </a:hlinkClick>
              </a:rPr>
              <a:t>worldbank.org/girlseducation</a:t>
            </a:r>
            <a:r>
              <a:rPr lang="x-es-XL" sz="1400" b="0" i="0" u="none" baseline="0" dirty="0"/>
              <a:t> </a:t>
            </a:r>
            <a:endParaRPr lang="x-es-XL" sz="1400" dirty="0"/>
          </a:p>
        </p:txBody>
      </p:sp>
    </p:spTree>
    <p:custDataLst>
      <p:tags r:id="rId1"/>
    </p:custDataLst>
    <p:extLst>
      <p:ext uri="{BB962C8B-B14F-4D97-AF65-F5344CB8AC3E}">
        <p14:creationId xmlns:p14="http://schemas.microsoft.com/office/powerpoint/2010/main" val="34091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6" ma:contentTypeDescription="Create a new document." ma:contentTypeScope="" ma:versionID="df2983bfdd9ba7544b92d51738846e7b">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11c0fdfdf0a4af0a2ad8a72c52c6195a"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FBB98E-E6ED-4532-BD88-D6C214DCBF9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A44B199-89B8-4028-A4EF-E67349F6D812}">
  <ds:schemaRefs>
    <ds:schemaRef ds:uri="http://schemas.microsoft.com/sharepoint/v3/contenttype/forms"/>
  </ds:schemaRefs>
</ds:datastoreItem>
</file>

<file path=customXml/itemProps3.xml><?xml version="1.0" encoding="utf-8"?>
<ds:datastoreItem xmlns:ds="http://schemas.openxmlformats.org/officeDocument/2006/customXml" ds:itemID="{7FFDF368-CB2C-43A6-A8CB-7D44DB3F4D77}"/>
</file>

<file path=docProps/app.xml><?xml version="1.0" encoding="utf-8"?>
<Properties xmlns="http://schemas.openxmlformats.org/officeDocument/2006/extended-properties" xmlns:vt="http://schemas.openxmlformats.org/officeDocument/2006/docPropsVTypes">
  <TotalTime>28080</TotalTime>
  <Words>1359</Words>
  <Application>Microsoft Office PowerPoint</Application>
  <PresentationFormat>Widescreen</PresentationFormat>
  <Paragraphs>106</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La iniciativa Empoderamiento de las Niñas</vt:lpstr>
      <vt:lpstr>Salud y nutrición</vt:lpstr>
      <vt:lpstr>Salud e higiene</vt:lpstr>
      <vt:lpstr>Matrimonio infantil</vt:lpstr>
      <vt:lpstr>Mutilación genital femenina</vt:lpstr>
      <vt:lpstr>Embarazo de adolescentes</vt:lpstr>
      <vt:lpstr>Educación y aptitudes</vt:lpstr>
      <vt:lpstr>Violencia contra las niñas</vt:lpstr>
      <vt:lpstr>PowerPoint Presentation</vt:lpstr>
      <vt:lpstr>Recursos</vt:lpstr>
      <vt:lpstr>El legado del empoderamiento de las niñas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 Styles</dc:creator>
  <cp:lastModifiedBy>Briscila Greene</cp:lastModifiedBy>
  <cp:revision>194</cp:revision>
  <dcterms:created xsi:type="dcterms:W3CDTF">2021-03-12T17:00:23Z</dcterms:created>
  <dcterms:modified xsi:type="dcterms:W3CDTF">2022-08-04T14:51:20Z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56DEB8A7-8EA8-460A-B732-5CB5F64687F2</vt:lpwstr>
  </property>
  <property fmtid="{D5CDD505-2E9C-101B-9397-08002B2CF9AE}" pid="3" name="ArticulatePath">
    <vt:lpwstr>Empowering Girls #1 FINAL_20210622-004_CE_EN</vt:lpwstr>
  </property>
  <property fmtid="{D5CDD505-2E9C-101B-9397-08002B2CF9AE}" pid="4" name="ContentTypeId">
    <vt:lpwstr>0x0101001C0041018965C148B8386E7CAFFFD3D7</vt:lpwstr>
  </property>
  <property fmtid="{D5CDD505-2E9C-101B-9397-08002B2CF9AE}" pid="5" name="MediaServiceImageTags">
    <vt:lpwstr/>
  </property>
</Properties>
</file>