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303" r:id="rId6"/>
    <p:sldId id="322" r:id="rId7"/>
    <p:sldId id="305" r:id="rId8"/>
    <p:sldId id="306" r:id="rId9"/>
    <p:sldId id="324" r:id="rId10"/>
    <p:sldId id="307" r:id="rId11"/>
    <p:sldId id="323" r:id="rId12"/>
    <p:sldId id="308" r:id="rId13"/>
    <p:sldId id="309" r:id="rId14"/>
    <p:sldId id="311" r:id="rId15"/>
    <p:sldId id="312" r:id="rId16"/>
    <p:sldId id="313" r:id="rId17"/>
    <p:sldId id="314" r:id="rId18"/>
    <p:sldId id="320" r:id="rId19"/>
    <p:sldId id="321" r:id="rId20"/>
    <p:sldId id="319" r:id="rId21"/>
    <p:sldId id="318" r:id="rId22"/>
    <p:sldId id="317" r:id="rId23"/>
    <p:sldId id="315" r:id="rId24"/>
    <p:sldId id="316" r:id="rId25"/>
    <p:sldId id="279"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na Kushnir" initials="EK" lastIdx="10" clrIdx="0">
    <p:extLst>
      <p:ext uri="{19B8F6BF-5375-455C-9EA6-DF929625EA0E}">
        <p15:presenceInfo xmlns:p15="http://schemas.microsoft.com/office/powerpoint/2012/main" userId="S-1-5-21-2052111302-1645522239-682003330-79322" providerId="AD"/>
      </p:ext>
    </p:extLst>
  </p:cmAuthor>
  <p:cmAuthor id="2" name="Zuhal Sharp" initials="ZS" lastIdx="3" clrIdx="1">
    <p:extLst>
      <p:ext uri="{19B8F6BF-5375-455C-9EA6-DF929625EA0E}">
        <p15:presenceInfo xmlns:p15="http://schemas.microsoft.com/office/powerpoint/2012/main" userId="S-1-5-21-2052111302-1645522239-682003330-84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55C"/>
    <a:srgbClr val="872175"/>
    <a:srgbClr val="F7A81B"/>
    <a:srgbClr val="01B4E7"/>
    <a:srgbClr val="FF7600"/>
    <a:srgbClr val="17458F"/>
    <a:srgbClr val="009999"/>
    <a:srgbClr val="D91B5C"/>
    <a:srgbClr val="FFA65D"/>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74627" autoAdjust="0"/>
  </p:normalViewPr>
  <p:slideViewPr>
    <p:cSldViewPr snapToGrid="0" showGuides="1">
      <p:cViewPr varScale="1">
        <p:scale>
          <a:sx n="85" d="100"/>
          <a:sy n="85" d="100"/>
        </p:scale>
        <p:origin x="1446" y="-156"/>
      </p:cViewPr>
      <p:guideLst>
        <p:guide orient="horz" pos="2632"/>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17-Jan-2024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ifpd.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asrag.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a:t>
            </a:fld>
            <a:endParaRPr lang="es" dirty="0"/>
          </a:p>
        </p:txBody>
      </p:sp>
    </p:spTree>
    <p:extLst>
      <p:ext uri="{BB962C8B-B14F-4D97-AF65-F5344CB8AC3E}">
        <p14:creationId xmlns:p14="http://schemas.microsoft.com/office/powerpoint/2010/main" val="193699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es" b="0" i="0" u="none" baseline="0" dirty="0">
                <a:solidFill>
                  <a:schemeClr val="bg2">
                    <a:lumMod val="10000"/>
                  </a:schemeClr>
                </a:solidFill>
                <a:latin typeface="Arial" panose="020B0604020202020204" pitchFamily="34" charset="0"/>
                <a:ea typeface="ヒラギノ角ゴ Pro W3" pitchFamily="-84" charset="-128"/>
                <a:hlinkClick r:id="rId3"/>
              </a:rPr>
              <a:t>Otro programa de alto impacto que mejora la imagen pública de Rotary en el mundo está liderado por el </a:t>
            </a:r>
            <a:br>
              <a:rPr lang="es" dirty="0">
                <a:solidFill>
                  <a:schemeClr val="bg2">
                    <a:lumMod val="10000"/>
                  </a:schemeClr>
                </a:solidFill>
                <a:latin typeface="Arial" panose="020B0604020202020204" pitchFamily="34" charset="0"/>
                <a:ea typeface="ヒラギノ角ゴ Pro W3" pitchFamily="-84" charset="-128"/>
                <a:hlinkClick r:id="rId3"/>
              </a:rPr>
            </a:br>
            <a:r>
              <a:rPr lang="es" b="0" i="0" u="sng" baseline="0" dirty="0">
                <a:solidFill>
                  <a:schemeClr val="bg2">
                    <a:lumMod val="10000"/>
                  </a:schemeClr>
                </a:solidFill>
                <a:latin typeface="Arial" panose="020B0604020202020204" pitchFamily="34" charset="0"/>
                <a:ea typeface="ヒラギノ角ゴ Pro W3" pitchFamily="-84" charset="-128"/>
                <a:hlinkClick r:id="rId3"/>
              </a:rPr>
              <a:t>Grupo de Acción de Rotary de</a:t>
            </a:r>
            <a:r>
              <a:rPr lang="es" b="0" i="0" u="sng" baseline="0" dirty="0">
                <a:solidFill>
                  <a:schemeClr val="bg2">
                    <a:lumMod val="10000"/>
                  </a:schemeClr>
                </a:solidFill>
                <a:latin typeface="Arial" panose="020B0604020202020204" pitchFamily="34" charset="0"/>
                <a:ea typeface="ヒラギノ角ゴ Pro W3" pitchFamily="-84" charset="-128"/>
              </a:rPr>
              <a:t> </a:t>
            </a:r>
            <a:r>
              <a:rPr lang="en-US" b="0" i="0" u="sng" baseline="0" dirty="0" err="1">
                <a:solidFill>
                  <a:schemeClr val="bg2">
                    <a:lumMod val="10000"/>
                  </a:schemeClr>
                </a:solidFill>
                <a:latin typeface="Arial" panose="020B0604020202020204" pitchFamily="34" charset="0"/>
                <a:ea typeface="ヒラギノ角ゴ Pro W3" pitchFamily="-84" charset="-128"/>
              </a:rPr>
              <a:t>Salud</a:t>
            </a:r>
            <a:r>
              <a:rPr lang="en-US" b="0" i="0" u="sng" baseline="0" dirty="0">
                <a:solidFill>
                  <a:schemeClr val="bg2">
                    <a:lumMod val="10000"/>
                  </a:schemeClr>
                </a:solidFill>
                <a:latin typeface="Arial" panose="020B0604020202020204" pitchFamily="34" charset="0"/>
                <a:ea typeface="ヒラギノ角ゴ Pro W3" pitchFamily="-84" charset="-128"/>
              </a:rPr>
              <a:t> </a:t>
            </a:r>
            <a:r>
              <a:rPr lang="en-US" b="0" i="0" u="sng" baseline="0" dirty="0" err="1">
                <a:solidFill>
                  <a:schemeClr val="bg2">
                    <a:lumMod val="10000"/>
                  </a:schemeClr>
                </a:solidFill>
                <a:latin typeface="Arial" panose="020B0604020202020204" pitchFamily="34" charset="0"/>
                <a:ea typeface="ヒラギノ角ゴ Pro W3" pitchFamily="-84" charset="-128"/>
              </a:rPr>
              <a:t>reproductiva</a:t>
            </a:r>
            <a:r>
              <a:rPr lang="en-US" b="0" i="0" u="sng" baseline="0" dirty="0">
                <a:solidFill>
                  <a:schemeClr val="bg2">
                    <a:lumMod val="10000"/>
                  </a:schemeClr>
                </a:solidFill>
                <a:latin typeface="Arial" panose="020B0604020202020204" pitchFamily="34" charset="0"/>
                <a:ea typeface="ヒラギノ角ゴ Pro W3" pitchFamily="-84" charset="-128"/>
              </a:rPr>
              <a:t> </a:t>
            </a:r>
            <a:r>
              <a:rPr lang="en-US" b="0" i="0" u="sng" baseline="0" dirty="0" err="1">
                <a:solidFill>
                  <a:schemeClr val="bg2">
                    <a:lumMod val="10000"/>
                  </a:schemeClr>
                </a:solidFill>
                <a:latin typeface="Arial" panose="020B0604020202020204" pitchFamily="34" charset="0"/>
                <a:ea typeface="ヒラギノ角ゴ Pro W3" pitchFamily="-84" charset="-128"/>
              </a:rPr>
              <a:t>materno</a:t>
            </a:r>
            <a:r>
              <a:rPr lang="en-US" b="0" i="0" u="sng" baseline="0" dirty="0">
                <a:solidFill>
                  <a:schemeClr val="bg2">
                    <a:lumMod val="10000"/>
                  </a:schemeClr>
                </a:solidFill>
                <a:latin typeface="Arial" panose="020B0604020202020204" pitchFamily="34" charset="0"/>
                <a:ea typeface="ヒラギノ角ゴ Pro W3" pitchFamily="-84" charset="-128"/>
              </a:rPr>
              <a:t>-infantile (RMCH)</a:t>
            </a:r>
            <a:r>
              <a:rPr lang="es" b="0" i="0" u="sng" baseline="0" dirty="0">
                <a:solidFill>
                  <a:schemeClr val="bg2">
                    <a:lumMod val="10000"/>
                  </a:schemeClr>
                </a:solidFill>
                <a:latin typeface="Arial" panose="020B0604020202020204" pitchFamily="34" charset="0"/>
                <a:ea typeface="ヒラギノ角ゴ Pro W3" pitchFamily="-84" charset="-128"/>
              </a:rPr>
              <a:t> </a:t>
            </a:r>
            <a:r>
              <a:rPr lang="es" b="0" i="0" u="none" baseline="0" dirty="0">
                <a:solidFill>
                  <a:schemeClr val="bg2">
                    <a:lumMod val="10000"/>
                  </a:schemeClr>
                </a:solidFill>
                <a:latin typeface="Arial" panose="020B0604020202020204" pitchFamily="34" charset="0"/>
                <a:ea typeface="ヒラギノ角ゴ Pro W3" pitchFamily="-84" charset="-128"/>
              </a:rPr>
              <a:t>.</a:t>
            </a:r>
            <a:r>
              <a:rPr lang="es" b="0" i="0" u="sng" baseline="0" dirty="0">
                <a:solidFill>
                  <a:schemeClr val="bg2">
                    <a:lumMod val="10000"/>
                  </a:schemeClr>
                </a:solidFill>
                <a:latin typeface="Arial" panose="020B0604020202020204" pitchFamily="34" charset="0"/>
                <a:ea typeface="ヒラギノ角ゴ Pro W3" pitchFamily="-84" charset="-128"/>
              </a:rPr>
              <a:t> </a:t>
            </a:r>
            <a:r>
              <a:rPr lang="es" b="0" i="0" u="none" baseline="0" dirty="0">
                <a:solidFill>
                  <a:schemeClr val="bg2">
                    <a:lumMod val="10000"/>
                  </a:schemeClr>
                </a:solidFill>
                <a:latin typeface="Arial" panose="020B0604020202020204" pitchFamily="34" charset="0"/>
                <a:ea typeface="ヒラギノ角ゴ Pro W3" pitchFamily="-84" charset="-128"/>
              </a:rPr>
              <a:t> Este programa se enfoca en reducir la mortalidad materna y neonatal en zonas rurales de Nigeria. Lo que comenzó como un programa piloto de 10 hospitales entre los años 2005 y 2010, es ahora un programa en el que participan 25 hospitales. Este programa ha tenido un alto impacto con una reducción del 60% en tasas de mortalidad materna y 15% de reducción en mortalidad neonatal.</a:t>
            </a:r>
          </a:p>
          <a:p>
            <a:pPr algn="l" rtl="0">
              <a:defRPr/>
            </a:pPr>
            <a:r>
              <a:rPr lang="es" b="0" i="0" u="none" baseline="0" dirty="0">
                <a:latin typeface="Arial" panose="020B0604020202020204" pitchFamily="34" charset="0"/>
                <a:ea typeface="ヒラギノ角ゴ Pro W3" pitchFamily="-84" charset="-128"/>
              </a:rPr>
              <a:t>Este programa polifacético incluye la concienciación del público, la capacitación de trabajadores de la salud, la entrega de equipo médico e intervenciones quirúrgicas.</a:t>
            </a:r>
          </a:p>
          <a:p>
            <a:pPr algn="l" rtl="0">
              <a:defRPr/>
            </a:pPr>
            <a:endParaRPr lang="es" altLang="en-US" dirty="0">
              <a:latin typeface="Arial" panose="020B0604020202020204" pitchFamily="34" charset="0"/>
              <a:ea typeface="ヒラギノ角ゴ Pro W3" pitchFamily="-84" charset="-128"/>
            </a:endParaRPr>
          </a:p>
          <a:p>
            <a:pPr algn="l" rtl="0">
              <a:defRPr/>
            </a:pPr>
            <a:r>
              <a:rPr lang="es" b="0" i="0" u="none" baseline="0" dirty="0">
                <a:latin typeface="Arial" panose="020B0604020202020204" pitchFamily="34" charset="0"/>
                <a:ea typeface="ヒラギノ角ゴ Pro W3" pitchFamily="-84" charset="-128"/>
              </a:rPr>
              <a:t>Varios distritos de Alemania, Nigeria y Austria,  así como cientos de rotarios participan en este programa.  A través de las conexiones del GAR, este programa aprovecha los generosos subsidios del gobierno alemán. Tan solo el año pasado, el programa utilizó un subsidio de medio millón de dólares de este gobierno.</a:t>
            </a:r>
          </a:p>
          <a:p>
            <a:pPr algn="l" rtl="0">
              <a:defRPr/>
            </a:pPr>
            <a:r>
              <a:rPr lang="es" b="0" i="0" u="none" baseline="0" dirty="0">
                <a:solidFill>
                  <a:schemeClr val="bg2">
                    <a:lumMod val="10000"/>
                  </a:schemeClr>
                </a:solidFill>
                <a:latin typeface="Arial" panose="020B0604020202020204" pitchFamily="34" charset="0"/>
                <a:ea typeface="ヒラギノ角ゴ Pro W3" pitchFamily="-84" charset="-128"/>
              </a:rPr>
              <a:t>----</a:t>
            </a:r>
          </a:p>
          <a:p>
            <a:pPr algn="l" rtl="0"/>
            <a:r>
              <a:rPr lang="es" b="0" i="0" u="none" baseline="0" dirty="0">
                <a:latin typeface="Arial" panose="020B0604020202020204" pitchFamily="34" charset="0"/>
                <a:ea typeface="ヒラギノ角ゴ Pro W3" pitchFamily="-84" charset="-128"/>
              </a:rPr>
              <a:t>Varios gobiernos regionales han adoptado el modelo de este Grupo de Acción.  Actualmente, este GAR trabaja hacia la integración de este modelo en el sistema de salud del gobierno nacional de Nigeria.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Este GAR también implementó el programa en Pakistán y está trabajando hacia su aplicación en otros países.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El programa involucra a miles de rotarios y no rotarios, y su alcance e impacto mejoran la imagen pública de Rotary en el mundo.   </a:t>
            </a:r>
          </a:p>
          <a:p>
            <a:pPr algn="l" rtl="0">
              <a:defRPr/>
            </a:pPr>
            <a:endParaRPr lang="es" altLang="en-US" dirty="0">
              <a:solidFill>
                <a:schemeClr val="bg2">
                  <a:lumMod val="10000"/>
                </a:schemeClr>
              </a:solidFill>
              <a:latin typeface="Arial" panose="020B0604020202020204" pitchFamily="34" charset="0"/>
              <a:ea typeface="ヒラギノ角ゴ Pro W3" pitchFamily="-84" charset="-128"/>
            </a:endParaRP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10</a:t>
            </a:fld>
            <a:endParaRPr lang="es" dirty="0"/>
          </a:p>
        </p:txBody>
      </p:sp>
    </p:spTree>
    <p:extLst>
      <p:ext uri="{BB962C8B-B14F-4D97-AF65-F5344CB8AC3E}">
        <p14:creationId xmlns:p14="http://schemas.microsoft.com/office/powerpoint/2010/main" val="422436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es" b="0" i="0" u="none" baseline="0" dirty="0">
                <a:latin typeface="Arial" panose="020B0604020202020204" pitchFamily="34" charset="0"/>
                <a:ea typeface="ヒラギノ角ゴ Pro W3" pitchFamily="-84" charset="-128"/>
              </a:rPr>
              <a:t>Otro proyecto de alto impacto que mejora la imagen pública de Rotary es el liderado por el </a:t>
            </a:r>
            <a:r>
              <a:rPr lang="es" b="0" i="0" u="sng" baseline="0" dirty="0">
                <a:latin typeface="Arial" panose="020B0604020202020204" pitchFamily="34" charset="0"/>
                <a:ea typeface="ヒラギノ角ゴ Pro W3" pitchFamily="-84" charset="-128"/>
                <a:hlinkClick r:id="rId3"/>
              </a:rPr>
              <a:t>Grupo de Acción de Rotary de</a:t>
            </a:r>
            <a:r>
              <a:rPr lang="es" b="0" i="0" u="sng" baseline="0" dirty="0">
                <a:latin typeface="Arial" panose="020B0604020202020204" pitchFamily="34" charset="0"/>
                <a:ea typeface="ヒラギノ角ゴ Pro W3" pitchFamily="-84" charset="-128"/>
              </a:rPr>
              <a:t> </a:t>
            </a:r>
            <a:r>
              <a:rPr lang="en-US" b="0" i="0" u="sng" baseline="0" dirty="0">
                <a:latin typeface="Arial" panose="020B0604020202020204" pitchFamily="34" charset="0"/>
                <a:ea typeface="ヒラギノ角ゴ Pro W3" pitchFamily="-84" charset="-128"/>
              </a:rPr>
              <a:t>Agua, </a:t>
            </a:r>
            <a:r>
              <a:rPr lang="en-US" b="0" i="0" u="sng" baseline="0" dirty="0" err="1">
                <a:latin typeface="Arial" panose="020B0604020202020204" pitchFamily="34" charset="0"/>
                <a:ea typeface="ヒラギノ角ゴ Pro W3" pitchFamily="-84" charset="-128"/>
              </a:rPr>
              <a:t>saneamiento</a:t>
            </a:r>
            <a:r>
              <a:rPr lang="en-US" b="0" i="0" u="sng" baseline="0" dirty="0">
                <a:latin typeface="Arial" panose="020B0604020202020204" pitchFamily="34" charset="0"/>
                <a:ea typeface="ヒラギノ角ゴ Pro W3" pitchFamily="-84" charset="-128"/>
              </a:rPr>
              <a:t> e </a:t>
            </a:r>
            <a:r>
              <a:rPr lang="en-US" b="0" i="0" u="sng" baseline="0" dirty="0" err="1">
                <a:latin typeface="Arial" panose="020B0604020202020204" pitchFamily="34" charset="0"/>
                <a:ea typeface="ヒラギノ角ゴ Pro W3" pitchFamily="-84" charset="-128"/>
              </a:rPr>
              <a:t>higiene</a:t>
            </a:r>
            <a:r>
              <a:rPr lang="es" b="0" i="0" u="sng" baseline="0" dirty="0">
                <a:latin typeface="Arial" panose="020B0604020202020204" pitchFamily="34" charset="0"/>
                <a:ea typeface="ヒラギノ角ゴ Pro W3" pitchFamily="-84" charset="-128"/>
              </a:rPr>
              <a:t>.</a:t>
            </a:r>
            <a:r>
              <a:rPr lang="es" b="0" i="0" u="none" baseline="0" dirty="0">
                <a:latin typeface="Arial" panose="020B0604020202020204" pitchFamily="34" charset="0"/>
                <a:ea typeface="ヒラギノ角ゴ Pro W3" pitchFamily="-84" charset="-128"/>
              </a:rPr>
              <a:t> </a:t>
            </a:r>
            <a:endParaRPr lang="es" dirty="0">
              <a:latin typeface="Georgia" panose="02040502050405020303" pitchFamily="18" charset="0"/>
            </a:endParaRPr>
          </a:p>
          <a:p>
            <a:pPr algn="l" rtl="0" eaLnBrk="1" hangingPunct="1">
              <a:spcBef>
                <a:spcPts val="1800"/>
              </a:spcBef>
              <a:defRPr/>
            </a:pPr>
            <a:endParaRPr lang="es" dirty="0">
              <a:latin typeface="Georgia" panose="02040502050405020303" pitchFamily="18" charset="0"/>
            </a:endParaRPr>
          </a:p>
          <a:p>
            <a:pPr algn="l" rtl="0">
              <a:buFont typeface="Arial" panose="020B0604020202020204" pitchFamily="34" charset="0"/>
              <a:buNone/>
              <a:defRPr/>
            </a:pPr>
            <a:r>
              <a:rPr lang="es" b="0" i="0" u="none" baseline="0" dirty="0">
                <a:latin typeface="Arial" panose="020B0604020202020204" pitchFamily="34" charset="0"/>
                <a:ea typeface="ヒラギノ角ゴ Pro W3" pitchFamily="-84" charset="-128"/>
              </a:rPr>
              <a:t>Este grupo sirve como entidad consultora experta para ayudar a los clubes y distritos a que desarrollen proyectos de agua, saneamiento e higiene (WASH, por sus siglas en inglés).  </a:t>
            </a:r>
          </a:p>
          <a:p>
            <a:pPr algn="l" rtl="0">
              <a:defRPr/>
            </a:pPr>
            <a:endParaRPr lang="es" altLang="en-US" dirty="0">
              <a:latin typeface="Arial" panose="020B0604020202020204" pitchFamily="34" charset="0"/>
              <a:ea typeface="ヒラギノ角ゴ Pro W3" pitchFamily="-84" charset="-128"/>
            </a:endParaRPr>
          </a:p>
          <a:p>
            <a:pPr marL="285750" indent="-285750" algn="l" rtl="0">
              <a:defRPr/>
            </a:pPr>
            <a:r>
              <a:rPr lang="es" b="0" i="0" u="none" baseline="0" dirty="0">
                <a:latin typeface="Arial" panose="020B0604020202020204" pitchFamily="34" charset="0"/>
                <a:ea typeface="ヒラギノ角ゴ Pro W3" pitchFamily="-84" charset="-128"/>
              </a:rPr>
              <a:t>El Grupo de Acción Rotaria de </a:t>
            </a:r>
            <a:r>
              <a:rPr lang="en-US" b="0" i="0" u="none" baseline="0" dirty="0">
                <a:latin typeface="Arial" panose="020B0604020202020204" pitchFamily="34" charset="0"/>
                <a:ea typeface="ヒラギノ角ゴ Pro W3" pitchFamily="-84" charset="-128"/>
              </a:rPr>
              <a:t>Agua, </a:t>
            </a:r>
            <a:r>
              <a:rPr lang="en-US" b="0" i="0" u="none" baseline="0" dirty="0" err="1">
                <a:latin typeface="Arial" panose="020B0604020202020204" pitchFamily="34" charset="0"/>
                <a:ea typeface="ヒラギノ角ゴ Pro W3" pitchFamily="-84" charset="-128"/>
              </a:rPr>
              <a:t>saneamiento</a:t>
            </a:r>
            <a:r>
              <a:rPr lang="en-US" b="0" i="0" u="none" baseline="0" dirty="0">
                <a:latin typeface="Arial" panose="020B0604020202020204" pitchFamily="34" charset="0"/>
                <a:ea typeface="ヒラギノ角ゴ Pro W3" pitchFamily="-84" charset="-128"/>
              </a:rPr>
              <a:t> e </a:t>
            </a:r>
            <a:r>
              <a:rPr lang="en-US" b="0" i="0" u="none" baseline="0" dirty="0" err="1">
                <a:latin typeface="Arial" panose="020B0604020202020204" pitchFamily="34" charset="0"/>
                <a:ea typeface="ヒラギノ角ゴ Pro W3" pitchFamily="-84" charset="-128"/>
              </a:rPr>
              <a:t>higiene</a:t>
            </a:r>
            <a:r>
              <a:rPr lang="es" b="0" i="0" u="none" baseline="0" dirty="0">
                <a:latin typeface="Arial" panose="020B0604020202020204" pitchFamily="34" charset="0"/>
                <a:ea typeface="ヒラギノ角ゴ Pro W3" pitchFamily="-84" charset="-128"/>
              </a:rPr>
              <a:t>:</a:t>
            </a:r>
          </a:p>
          <a:p>
            <a:pPr marL="285750" indent="-285750" algn="l" rtl="0">
              <a:defRPr/>
            </a:pPr>
            <a:r>
              <a:rPr lang="es" b="0" i="0" u="none" baseline="0" dirty="0">
                <a:solidFill>
                  <a:schemeClr val="bg2">
                    <a:lumMod val="10000"/>
                  </a:schemeClr>
                </a:solidFill>
                <a:latin typeface="Georgia" panose="02040502050405020303" pitchFamily="18" charset="0"/>
              </a:rPr>
              <a:t>Facilita la colaboración entre los clubes rotarios en proyectos relacionados con el agua y el saneamiento.</a:t>
            </a:r>
          </a:p>
          <a:p>
            <a:pPr marL="285750" indent="-285750" algn="l" rtl="0">
              <a:spcBef>
                <a:spcPts val="800"/>
              </a:spcBef>
              <a:defRPr/>
            </a:pPr>
            <a:r>
              <a:rPr lang="es" b="0" i="0" u="none" baseline="0" dirty="0">
                <a:solidFill>
                  <a:schemeClr val="bg2">
                    <a:lumMod val="10000"/>
                  </a:schemeClr>
                </a:solidFill>
                <a:latin typeface="Georgia" panose="02040502050405020303" pitchFamily="18" charset="0"/>
              </a:rPr>
              <a:t>Identifica las “mejores prácticas” y “lecciones aprendidas”.</a:t>
            </a:r>
          </a:p>
          <a:p>
            <a:pPr marL="285750" indent="-285750" algn="l" rtl="0">
              <a:spcBef>
                <a:spcPts val="800"/>
              </a:spcBef>
              <a:defRPr/>
            </a:pPr>
            <a:r>
              <a:rPr lang="es" b="0" i="0" u="none" baseline="0" dirty="0">
                <a:solidFill>
                  <a:schemeClr val="bg2">
                    <a:lumMod val="10000"/>
                  </a:schemeClr>
                </a:solidFill>
                <a:latin typeface="Georgia" panose="02040502050405020303" pitchFamily="18" charset="0"/>
              </a:rPr>
              <a:t>Proporciona acceso a las ONG y a fuentes alternativas de financiamiento.</a:t>
            </a:r>
          </a:p>
          <a:p>
            <a:pPr marL="285750" indent="-285750" algn="l" rtl="0">
              <a:spcBef>
                <a:spcPts val="800"/>
              </a:spcBef>
              <a:defRPr/>
            </a:pPr>
            <a:r>
              <a:rPr lang="es" b="0" i="0" u="none" baseline="0" dirty="0">
                <a:solidFill>
                  <a:schemeClr val="bg2">
                    <a:lumMod val="10000"/>
                  </a:schemeClr>
                </a:solidFill>
                <a:latin typeface="Georgia" panose="02040502050405020303" pitchFamily="18" charset="0"/>
              </a:rPr>
              <a:t>Ayuda a encontrar colaboradores y tecnologías adecuadas para sus proyectos. </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11</a:t>
            </a:fld>
            <a:endParaRPr lang="es" dirty="0"/>
          </a:p>
        </p:txBody>
      </p:sp>
    </p:spTree>
    <p:extLst>
      <p:ext uri="{BB962C8B-B14F-4D97-AF65-F5344CB8AC3E}">
        <p14:creationId xmlns:p14="http://schemas.microsoft.com/office/powerpoint/2010/main" val="261103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a:latin typeface="Arial" panose="020B0604020202020204" pitchFamily="34" charset="0"/>
                <a:ea typeface="ヒラギノ角ゴ Pro W3" pitchFamily="-84" charset="-128"/>
              </a:rPr>
              <a:t>Además de mejorar el impacto y la imagen pública de Rotary, los </a:t>
            </a:r>
            <a:r>
              <a:rPr lang="es" sz="1200" b="0" i="0" u="none" cap="none" baseline="0">
                <a:latin typeface="Arial" panose="020B0604020202020204" pitchFamily="34" charset="0"/>
                <a:cs typeface="Arial" panose="020B0604020202020204" pitchFamily="34" charset="0"/>
              </a:rPr>
              <a:t>GAR </a:t>
            </a:r>
            <a:r>
              <a:rPr lang="es" b="0" i="0" u="none" baseline="0">
                <a:latin typeface="Arial" panose="020B0604020202020204" pitchFamily="34" charset="0"/>
                <a:ea typeface="ヒラギノ角ゴ Pro W3" pitchFamily="-84" charset="-128"/>
              </a:rPr>
              <a:t>también involucran a nuestros socios y participantes. [Slide]</a:t>
            </a:r>
            <a:endParaRPr lang="es" altLang="en-US" dirty="0">
              <a:latin typeface="Arial" panose="020B0604020202020204" pitchFamily="34" charset="0"/>
              <a:ea typeface="ヒラギノ角ゴ Pro W3" pitchFamily="-84" charset="-128"/>
            </a:endParaRPr>
          </a:p>
          <a:p>
            <a:endParaRPr lang="e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10"/>
          </p:nvPr>
        </p:nvSpPr>
        <p:spPr/>
        <p:txBody>
          <a:bodyPr/>
          <a:lstStyle/>
          <a:p>
            <a:pPr algn="l" rtl="0"/>
            <a:fld id="{DB827055-821E-4F6B-AAA9-2685E1493D9C}" type="slidenum">
              <a:rPr/>
              <a:t>12</a:t>
            </a:fld>
            <a:endParaRPr lang="es" dirty="0"/>
          </a:p>
        </p:txBody>
      </p:sp>
    </p:spTree>
    <p:extLst>
      <p:ext uri="{BB962C8B-B14F-4D97-AF65-F5344CB8AC3E}">
        <p14:creationId xmlns:p14="http://schemas.microsoft.com/office/powerpoint/2010/main" val="18995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13</a:t>
            </a:fld>
            <a:endParaRPr lang="es" dirty="0"/>
          </a:p>
        </p:txBody>
      </p:sp>
    </p:spTree>
    <p:extLst>
      <p:ext uri="{BB962C8B-B14F-4D97-AF65-F5344CB8AC3E}">
        <p14:creationId xmlns:p14="http://schemas.microsoft.com/office/powerpoint/2010/main" val="182544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15</a:t>
            </a:fld>
            <a:endParaRPr lang="es" dirty="0"/>
          </a:p>
        </p:txBody>
      </p:sp>
    </p:spTree>
    <p:extLst>
      <p:ext uri="{BB962C8B-B14F-4D97-AF65-F5344CB8AC3E}">
        <p14:creationId xmlns:p14="http://schemas.microsoft.com/office/powerpoint/2010/main" val="32967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a:latin typeface="Arial" panose="020B0604020202020204" pitchFamily="34" charset="0"/>
                <a:ea typeface="ヒラギノ角ゴ Pro W3" pitchFamily="-84" charset="-128"/>
              </a:rPr>
              <a:t>Los GAR también involucran a los participantes y exbecarios de nuestros programas. </a:t>
            </a:r>
          </a:p>
          <a:p>
            <a:endParaRPr lang="es" altLang="en-US" dirty="0">
              <a:latin typeface="Arial" panose="020B0604020202020204" pitchFamily="34" charset="0"/>
              <a:ea typeface="ヒラギノ角ゴ Pro W3" pitchFamily="-84" charset="-128"/>
            </a:endParaRPr>
          </a:p>
          <a:p>
            <a:pPr algn="l" rtl="0"/>
            <a:r>
              <a:rPr lang="es" b="0" i="0" u="none" baseline="0">
                <a:latin typeface="Arial" panose="020B0604020202020204" pitchFamily="34" charset="0"/>
                <a:ea typeface="ヒラギノ角ゴ Pro W3" pitchFamily="-84" charset="-128"/>
              </a:rPr>
              <a:t>Con frecuencia, y debido a distintos motivos, es difícil mantener a los exbecarios involucrados y conectados con Rotary. </a:t>
            </a:r>
          </a:p>
          <a:p>
            <a:endParaRPr lang="es" altLang="en-US" dirty="0">
              <a:latin typeface="Arial" panose="020B0604020202020204" pitchFamily="34" charset="0"/>
              <a:ea typeface="ヒラギノ角ゴ Pro W3" pitchFamily="-84" charset="-128"/>
            </a:endParaRPr>
          </a:p>
          <a:p>
            <a:pPr algn="l" rtl="0"/>
            <a:r>
              <a:rPr lang="es" b="0" i="0" u="none" baseline="0">
                <a:latin typeface="Arial" panose="020B0604020202020204" pitchFamily="34" charset="0"/>
                <a:ea typeface="ヒラギノ角ゴ Pro W3" pitchFamily="-84" charset="-128"/>
              </a:rPr>
              <a:t>Los GAR mantienen involucrados a los exbecarios de Rotary gracias a su interés por el servicio. Además, la membresía de los GAR requiere menos compromiso y menores contribuciones financieras, lo cual hace que esta oportunidad resulte más atractiva para los exbecarios. Por ejemplo, el GAR por la paz ha alcanzado un gran éxito involucrando a nuestros becarios y exbecarios pro Paz. Los GAR de agua y saneamiento y del paludismo realizan una excelente labor involucrando a los rotaractianos.  </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16</a:t>
            </a:fld>
            <a:endParaRPr lang="es" dirty="0"/>
          </a:p>
        </p:txBody>
      </p:sp>
    </p:spTree>
    <p:extLst>
      <p:ext uri="{BB962C8B-B14F-4D97-AF65-F5344CB8AC3E}">
        <p14:creationId xmlns:p14="http://schemas.microsoft.com/office/powerpoint/2010/main" val="407401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dirty="0">
                <a:latin typeface="Arial" panose="020B0604020202020204" pitchFamily="34" charset="0"/>
                <a:ea typeface="ヒラギノ角ゴ Pro W3" pitchFamily="-84" charset="-128"/>
              </a:rPr>
              <a:t>Los GAR también sirven como un recurso para el desarrollo de la membresía.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Los programas exitosos a gran escala liderados por los GAR aumentan el prestigio de Rotary, traen publicidad y atraen a nuevos socios.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Mediante sus colaboraciones con organizaciones externas, los GAR elevan el perfil de Rotary ante sus organizaciones colaboradoras, lo cual, con frecuencia, sirve para atraer nuevos socios a Rotary.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Lo que es más aún más importante:  los socios que ganamos mediante las colaboraciones de los GAR con organizaciones externas suelen tener conocimientos o especializaciones específicas y pasan a convertirse en importantes recursos para Rotary.  </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17</a:t>
            </a:fld>
            <a:endParaRPr lang="es" dirty="0"/>
          </a:p>
        </p:txBody>
      </p:sp>
    </p:spTree>
    <p:extLst>
      <p:ext uri="{BB962C8B-B14F-4D97-AF65-F5344CB8AC3E}">
        <p14:creationId xmlns:p14="http://schemas.microsoft.com/office/powerpoint/2010/main" val="337374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dirty="0">
                <a:latin typeface="Arial" panose="020B0604020202020204" pitchFamily="34" charset="0"/>
                <a:ea typeface="ヒラギノ角ゴ Pro W3" pitchFamily="-84" charset="-128"/>
              </a:rPr>
              <a:t>Los GAR apoyan las subvenciones globales y las redes distritales de recursos</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Con frecuencia, las solicitudes de subvenciones globales que envían los clubes y distritos carecen de la evaluación de las necesidades de la comunidad, o de un plan establecido para monitorear y evaluar los proyectos que planean llevar a cabo. También tienen dificultad para encontrar colaboradores internacionales y cooperantes. Los GAR pueden servir como recursos en todas estas áreas.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Todo lo que se nombra en esta diapositiva es crucial para la sostenibilidad y el éxito a largo plazo de nuestras iniciativas a gran escala y todos los GAR que presenté el día de hoy apoyan a los clubes y distritos en todas estas áreas.</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18</a:t>
            </a:fld>
            <a:endParaRPr lang="es" dirty="0"/>
          </a:p>
        </p:txBody>
      </p:sp>
    </p:spTree>
    <p:extLst>
      <p:ext uri="{BB962C8B-B14F-4D97-AF65-F5344CB8AC3E}">
        <p14:creationId xmlns:p14="http://schemas.microsoft.com/office/powerpoint/2010/main" val="214739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es" b="0" i="0" u="none" baseline="0" dirty="0">
                <a:latin typeface="Arial" panose="020B0604020202020204" pitchFamily="34" charset="0"/>
                <a:ea typeface="ヒラギノ角ゴ Pro W3" pitchFamily="-84" charset="-128"/>
              </a:rPr>
              <a:t>En resumen, estos son los beneficios de los GAR para Rotary: </a:t>
            </a:r>
          </a:p>
          <a:p>
            <a:pPr algn="l" rtl="0">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Aportan conocimientos técnicos, colaboradores y fondos a los proyectos.</a:t>
            </a:r>
          </a:p>
          <a:p>
            <a:pPr algn="l" rtl="0">
              <a:spcBef>
                <a:spcPts val="1200"/>
              </a:spcBef>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 Mejoran el impacto y la imagen pública de Rotary.</a:t>
            </a:r>
          </a:p>
          <a:p>
            <a:pPr algn="l" rtl="0">
              <a:spcBef>
                <a:spcPts val="1200"/>
              </a:spcBef>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 Ofrecen a los socios y participantes oportunidades para involucrarse en actividades de servicio fuera de sus clubes, distritos y países. </a:t>
            </a:r>
          </a:p>
          <a:p>
            <a:pPr algn="l" rtl="0">
              <a:spcBef>
                <a:spcPts val="1200"/>
              </a:spcBef>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 Proporcionan oportunidades para conectar con rotarios y participantes con ideas afines de todo el mundo.</a:t>
            </a:r>
          </a:p>
          <a:p>
            <a:pPr algn="l" rtl="0">
              <a:spcBef>
                <a:spcPts val="1200"/>
              </a:spcBef>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 Empoderan a nuestros socios y participantes e involucran a nuestros exbecarios. </a:t>
            </a:r>
          </a:p>
          <a:p>
            <a:pPr algn="l" rtl="0">
              <a:spcBef>
                <a:spcPts val="1200"/>
              </a:spcBef>
              <a:buFont typeface="Wingdings" panose="05000000000000000000" pitchFamily="2" charset="2"/>
              <a:buChar char="ü"/>
              <a:defRPr/>
            </a:pPr>
            <a:r>
              <a:rPr lang="es" sz="1200" b="0" i="0" u="none" baseline="0" dirty="0">
                <a:solidFill>
                  <a:schemeClr val="bg2">
                    <a:lumMod val="10000"/>
                  </a:schemeClr>
                </a:solidFill>
                <a:latin typeface="Georgia" panose="02040502050405020303" pitchFamily="18" charset="0"/>
              </a:rPr>
              <a:t> Apoyan las subvenciones globales y las redes distritales de recursos.</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19</a:t>
            </a:fld>
            <a:endParaRPr lang="es" dirty="0"/>
          </a:p>
        </p:txBody>
      </p:sp>
    </p:spTree>
    <p:extLst>
      <p:ext uri="{BB962C8B-B14F-4D97-AF65-F5344CB8AC3E}">
        <p14:creationId xmlns:p14="http://schemas.microsoft.com/office/powerpoint/2010/main" val="7621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5"/>
          </p:nvPr>
        </p:nvSpPr>
        <p:spPr/>
        <p:txBody>
          <a:bodyPr/>
          <a:lstStyle/>
          <a:p>
            <a:pPr algn="l" rtl="0"/>
            <a:fld id="{DB827055-821E-4F6B-AAA9-2685E1493D9C}" type="slidenum">
              <a:rPr/>
              <a:t>20</a:t>
            </a:fld>
            <a:endParaRPr lang="es" dirty="0"/>
          </a:p>
        </p:txBody>
      </p:sp>
    </p:spTree>
    <p:extLst>
      <p:ext uri="{BB962C8B-B14F-4D97-AF65-F5344CB8AC3E}">
        <p14:creationId xmlns:p14="http://schemas.microsoft.com/office/powerpoint/2010/main" val="35628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900" b="0" i="0" u="none" baseline="0">
                <a:latin typeface="+mn-lt"/>
                <a:ea typeface="ヒラギノ角ゴ Pro W3" pitchFamily="-84" charset="-128"/>
              </a:rPr>
              <a:t>Los Grupos de Acción de Rotary son grupos internacionales independientes, afiliados a Rotary, cuyos socios poseen conocimientos en un área determinada.</a:t>
            </a:r>
            <a:endParaRPr lang="es" altLang="en-US" sz="900" dirty="0">
              <a:latin typeface="+mn-lt"/>
              <a:ea typeface="ヒラギノ角ゴ Pro W3" pitchFamily="-84" charset="-128"/>
            </a:endParaRPr>
          </a:p>
          <a:p>
            <a:endParaRPr lang="es" altLang="en-US" sz="900" dirty="0">
              <a:latin typeface="+mn-lt"/>
              <a:ea typeface="ヒラギノ角ゴ Pro W3" pitchFamily="-84" charset="-128"/>
            </a:endParaRPr>
          </a:p>
          <a:p>
            <a:pPr algn="l" rtl="0"/>
            <a:r>
              <a:rPr lang="es" sz="900" b="0" i="0" u="none" baseline="0">
                <a:latin typeface="Georgia" panose="02040502050405020303" pitchFamily="18" charset="0"/>
                <a:ea typeface="ヒラギノ角ゴ Pro W3" pitchFamily="-84" charset="-128"/>
              </a:rPr>
              <a:t>Ellos usan sus conocimientos para ayudar a los clubes y distritos a planificar e implementar proyectos a gran escala de desarrollo comunitario y de servicio humanitario en su área de especialización. </a:t>
            </a:r>
          </a:p>
          <a:p>
            <a:endParaRPr lang="es" sz="1050" dirty="0">
              <a:latin typeface="+mn-lt"/>
            </a:endParaRPr>
          </a:p>
        </p:txBody>
      </p:sp>
      <p:sp>
        <p:nvSpPr>
          <p:cNvPr id="4" name="Slide Number Placeholder 3"/>
          <p:cNvSpPr>
            <a:spLocks noGrp="1"/>
          </p:cNvSpPr>
          <p:nvPr>
            <p:ph type="sldNum" sz="quarter" idx="10"/>
          </p:nvPr>
        </p:nvSpPr>
        <p:spPr/>
        <p:txBody>
          <a:bodyPr/>
          <a:lstStyle/>
          <a:p>
            <a:pPr algn="l" rtl="0"/>
            <a:fld id="{DB827055-821E-4F6B-AAA9-2685E1493D9C}" type="slidenum">
              <a:rPr/>
              <a:t>2</a:t>
            </a:fld>
            <a:endParaRPr lang="es" dirty="0"/>
          </a:p>
        </p:txBody>
      </p:sp>
    </p:spTree>
    <p:extLst>
      <p:ext uri="{BB962C8B-B14F-4D97-AF65-F5344CB8AC3E}">
        <p14:creationId xmlns:p14="http://schemas.microsoft.com/office/powerpoint/2010/main" val="56178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21</a:t>
            </a:fld>
            <a:endParaRPr lang="es" dirty="0"/>
          </a:p>
        </p:txBody>
      </p:sp>
    </p:spTree>
    <p:extLst>
      <p:ext uri="{BB962C8B-B14F-4D97-AF65-F5344CB8AC3E}">
        <p14:creationId xmlns:p14="http://schemas.microsoft.com/office/powerpoint/2010/main" val="377339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a:latin typeface="Arial" panose="020B0604020202020204" pitchFamily="34" charset="0"/>
                <a:ea typeface="ヒラギノ角ゴ Pro W3" pitchFamily="-84" charset="-128"/>
              </a:rPr>
              <a:t>En diciembre </a:t>
            </a:r>
            <a:r>
              <a:rPr lang="es" b="0" i="0" u="none" baseline="0" dirty="0">
                <a:latin typeface="Arial" panose="020B0604020202020204" pitchFamily="34" charset="0"/>
                <a:ea typeface="ヒラギノ角ゴ Pro W3" pitchFamily="-84" charset="-128"/>
              </a:rPr>
              <a:t>de 2023, había 25 Grupos de Acción de Rotary reconocidos por RI. Cada uno de ellos tiene una competencia única en un área de servicio en particular, como por ejemplo en el campo de la paz, del agua y saneamiento, Alzheimer, microcrédito, educación sobre la salud, prevención de adicciones, socorro en casos de desastre y más. </a:t>
            </a:r>
          </a:p>
          <a:p>
            <a:endParaRPr lang="es" altLang="en-US" dirty="0">
              <a:latin typeface="Arial" panose="020B0604020202020204" pitchFamily="34" charset="0"/>
              <a:ea typeface="ヒラギノ角ゴ Pro W3" pitchFamily="-84" charset="-128"/>
            </a:endParaRPr>
          </a:p>
          <a:p>
            <a:pPr marL="0" lvl="1" algn="l" rtl="0"/>
            <a:r>
              <a:rPr lang="es" b="0" i="0" u="none" baseline="0" dirty="0">
                <a:latin typeface="Arial" panose="020B0604020202020204" pitchFamily="34" charset="0"/>
                <a:ea typeface="ヒラギノ角ゴ Pro W3" pitchFamily="-84" charset="-128"/>
              </a:rPr>
              <a:t>- Hay más de 37 500 miembros de Grupos de Acción de Rotary en el mundo. El Grupo de Acción de Rotary de </a:t>
            </a:r>
            <a:r>
              <a:rPr lang="en-US" sz="1200" b="0" i="0" u="none" strike="noStrike" kern="1200" baseline="0" dirty="0" err="1">
                <a:solidFill>
                  <a:schemeClr val="tx1"/>
                </a:solidFill>
                <a:latin typeface="+mn-lt"/>
                <a:ea typeface="+mn-ea"/>
                <a:cs typeface="+mn-cs"/>
              </a:rPr>
              <a:t>Salud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reproductiva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materno</a:t>
            </a:r>
            <a:r>
              <a:rPr lang="en-US" sz="1200" b="0" i="0" u="none" strike="noStrike" kern="1200" baseline="0" dirty="0">
                <a:solidFill>
                  <a:schemeClr val="tx1"/>
                </a:solidFill>
                <a:latin typeface="+mn-lt"/>
                <a:ea typeface="+mn-ea"/>
                <a:cs typeface="+mn-cs"/>
              </a:rPr>
              <a:t>-infantile </a:t>
            </a:r>
            <a:r>
              <a:rPr lang="es" b="0" i="0" u="none" baseline="0" dirty="0">
                <a:latin typeface="Arial" panose="020B0604020202020204" pitchFamily="34" charset="0"/>
                <a:ea typeface="ヒラギノ角ゴ Pro W3" pitchFamily="-84" charset="-128"/>
              </a:rPr>
              <a:t>reporta el número más alto de miembros (12 800+).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 El tamaño promedio de cada GAR es 1032 (sin contar con el GAR de </a:t>
            </a:r>
            <a:r>
              <a:rPr lang="en-US" b="0" i="0" u="none" baseline="0" dirty="0" err="1">
                <a:latin typeface="Arial" panose="020B0604020202020204" pitchFamily="34" charset="0"/>
                <a:ea typeface="ヒラギノ角ゴ Pro W3" pitchFamily="-84" charset="-128"/>
              </a:rPr>
              <a:t>Salud</a:t>
            </a:r>
            <a:r>
              <a:rPr lang="en-US" b="0" i="0" u="none" baseline="0" dirty="0">
                <a:latin typeface="Arial" panose="020B0604020202020204" pitchFamily="34" charset="0"/>
                <a:ea typeface="ヒラギノ角ゴ Pro W3" pitchFamily="-84" charset="-128"/>
              </a:rPr>
              <a:t> </a:t>
            </a:r>
            <a:r>
              <a:rPr lang="en-US" b="0" i="0" u="none" baseline="0" dirty="0" err="1">
                <a:latin typeface="Arial" panose="020B0604020202020204" pitchFamily="34" charset="0"/>
                <a:ea typeface="ヒラギノ角ゴ Pro W3" pitchFamily="-84" charset="-128"/>
              </a:rPr>
              <a:t>reproductiva</a:t>
            </a:r>
            <a:r>
              <a:rPr lang="en-US" b="0" i="0" u="none" baseline="0" dirty="0">
                <a:latin typeface="Arial" panose="020B0604020202020204" pitchFamily="34" charset="0"/>
                <a:ea typeface="ヒラギノ角ゴ Pro W3" pitchFamily="-84" charset="-128"/>
              </a:rPr>
              <a:t> </a:t>
            </a:r>
            <a:r>
              <a:rPr lang="en-US" b="0" i="0" u="none" baseline="0" dirty="0" err="1">
                <a:latin typeface="Arial" panose="020B0604020202020204" pitchFamily="34" charset="0"/>
                <a:ea typeface="ヒラギノ角ゴ Pro W3" pitchFamily="-84" charset="-128"/>
              </a:rPr>
              <a:t>materno-infantil</a:t>
            </a:r>
            <a:r>
              <a:rPr lang="es" b="0" i="0" u="none" baseline="0" dirty="0">
                <a:latin typeface="Arial" panose="020B0604020202020204" pitchFamily="34" charset="0"/>
                <a:ea typeface="ヒラギノ角ゴ Pro W3" pitchFamily="-84" charset="-128"/>
              </a:rPr>
              <a:t>).  </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 Los miembros de los GAR provienden de más de 150 países.</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3</a:t>
            </a:fld>
            <a:endParaRPr lang="es" dirty="0"/>
          </a:p>
        </p:txBody>
      </p:sp>
    </p:spTree>
    <p:extLst>
      <p:ext uri="{BB962C8B-B14F-4D97-AF65-F5344CB8AC3E}">
        <p14:creationId xmlns:p14="http://schemas.microsoft.com/office/powerpoint/2010/main" val="354078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r>
              <a:rPr lang="es" b="0" i="0" u="none" baseline="0" dirty="0">
                <a:latin typeface="Georgia" panose="02040502050405020303" pitchFamily="18" charset="0"/>
                <a:ea typeface="ヒラギノ角ゴ Pro W3" pitchFamily="-84" charset="-128"/>
              </a:rPr>
              <a:t>La mayoría de los GAR se ven a sí mismos no solo como un recurso para un tema específco, sino también como un recurso para su área de interés. </a:t>
            </a:r>
          </a:p>
          <a:p>
            <a:pPr algn="l" rtl="0" eaLnBrk="1" hangingPunct="1"/>
            <a:endParaRPr lang="es" altLang="en-US" dirty="0">
              <a:latin typeface="Georgia" panose="02040502050405020303" pitchFamily="18" charset="0"/>
              <a:ea typeface="ヒラギノ角ゴ Pro W3" pitchFamily="-84" charset="-128"/>
            </a:endParaRPr>
          </a:p>
          <a:p>
            <a:pPr algn="l" rtl="0" eaLnBrk="1" hangingPunct="1"/>
            <a:r>
              <a:rPr lang="es" b="0" i="0" u="none" baseline="0" dirty="0">
                <a:latin typeface="Georgia" panose="02040502050405020303" pitchFamily="18" charset="0"/>
                <a:ea typeface="ヒラギノ角ゴ Pro W3" pitchFamily="-84" charset="-128"/>
              </a:rPr>
              <a:t>*La lista de GAR que se muestra aquí fue creada conforme a las respuestas proporcionadas por los mismos GAR. </a:t>
            </a: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4</a:t>
            </a:fld>
            <a:endParaRPr lang="es" dirty="0"/>
          </a:p>
        </p:txBody>
      </p:sp>
    </p:spTree>
    <p:extLst>
      <p:ext uri="{BB962C8B-B14F-4D97-AF65-F5344CB8AC3E}">
        <p14:creationId xmlns:p14="http://schemas.microsoft.com/office/powerpoint/2010/main" val="304015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b="0" i="0" u="none" baseline="0">
                <a:latin typeface="Arial" panose="020B0604020202020204" pitchFamily="34" charset="0"/>
                <a:ea typeface="ヒラギノ角ゴ Pro W3" pitchFamily="-84" charset="-128"/>
              </a:rPr>
              <a:t>Ahora hablaremos sobre la importancia estratégica que los GAR tienen para Rotary.</a:t>
            </a:r>
          </a:p>
          <a:p>
            <a:endParaRPr lang="es" dirty="0"/>
          </a:p>
        </p:txBody>
      </p:sp>
      <p:sp>
        <p:nvSpPr>
          <p:cNvPr id="4" name="Slide Number Placeholder 3"/>
          <p:cNvSpPr>
            <a:spLocks noGrp="1"/>
          </p:cNvSpPr>
          <p:nvPr>
            <p:ph type="sldNum" sz="quarter" idx="5"/>
          </p:nvPr>
        </p:nvSpPr>
        <p:spPr/>
        <p:txBody>
          <a:bodyPr/>
          <a:lstStyle/>
          <a:p>
            <a:pPr algn="l" rtl="0"/>
            <a:fld id="{DB827055-821E-4F6B-AAA9-2685E1493D9C}" type="slidenum">
              <a:rPr/>
              <a:t>5</a:t>
            </a:fld>
            <a:endParaRPr lang="es" dirty="0"/>
          </a:p>
        </p:txBody>
      </p:sp>
    </p:spTree>
    <p:extLst>
      <p:ext uri="{BB962C8B-B14F-4D97-AF65-F5344CB8AC3E}">
        <p14:creationId xmlns:p14="http://schemas.microsoft.com/office/powerpoint/2010/main" val="31702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Los grupos de Acción se alinean con el Plan de Acción de Rotary al apoyar tres de sus prioridades estratégicas: </a:t>
            </a:r>
            <a:endParaRPr lang="e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lgn="l" rtl="0">
              <a:spcBef>
                <a:spcPts val="0"/>
              </a:spcBef>
              <a:buFont typeface="+mj-lt"/>
              <a:buAutoNum type="arabicPeriod"/>
            </a:pP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Incrementar nuestro impacto: al</a:t>
            </a:r>
            <a:r>
              <a:rPr lang="es" sz="1200" b="0" i="0" u="none" kern="1200" baseline="0" dirty="0">
                <a:solidFill>
                  <a:srgbClr val="48595D"/>
                </a:solidFill>
                <a:effectLst/>
                <a:latin typeface="Arial" charset="0"/>
                <a:ea typeface="ヒラギノ角ゴ Pro W3" pitchFamily="-107" charset="-128"/>
                <a:cs typeface="Arial" charset="0"/>
              </a:rPr>
              <a:t> aportar </a:t>
            </a:r>
            <a:r>
              <a:rPr lang="es" sz="1200" b="0" i="0" u="none" baseline="0" dirty="0">
                <a:solidFill>
                  <a:srgbClr val="48595D"/>
                </a:solidFill>
                <a:latin typeface="Arial" charset="0"/>
                <a:ea typeface="Arial" charset="0"/>
                <a:cs typeface="Arial" charset="0"/>
              </a:rPr>
              <a:t>conocimientos, colaboradores, fondos y otros recursos a proyectos liderados por rotarios, estos grupos incrementan el impacto de Rotary en el mundo</a:t>
            </a: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br>
              <a:rPr lang="e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lgn="l" rtl="0">
              <a:spcBef>
                <a:spcPts val="0"/>
              </a:spcBef>
              <a:buFont typeface="+mj-lt"/>
              <a:buAutoNum type="arabicPeriod"/>
            </a:pP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Ampliar nuestro alcance: al ofrecer oportunidades adicionales para la participación (es decir participación más allá de la estructura del club, participación en una causa), contribuyen al crecimiento y diversificación de nuestros socios y participantes, a la vez que aumentan el atractivo de Rotary. </a:t>
            </a:r>
            <a:br>
              <a:rPr lang="e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Los proyectos a gran escala y de gran impacto apoyados por los grupos de acción ayudan a crear conciencia sobre el impacto y la marca de Rotary.  </a:t>
            </a:r>
            <a:br>
              <a:rPr lang="e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lgn="l" rtl="0">
              <a:spcBef>
                <a:spcPts val="0"/>
              </a:spcBef>
              <a:buFont typeface="+mj-lt"/>
              <a:buAutoNum type="arabicPeriod"/>
            </a:pPr>
            <a:r>
              <a:rPr lang="es" sz="1200" b="0" i="0" u="none"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Mejorar el involucramiento de los participantes: Los grupos de acción contribuyen a profundizar el involucramiento ofreciendo oportunidades de servicio significativas a los socios y participantes. También ofrecen oportunidades para el establecimiento de conexiones personales y profesionales en el ámbito local y mundial. Asimismo ofrecen oportunidades para el liderazgo a los integrantes de la familia de Rotary fuera de la estructura jerárquica de liderazgo de RI. </a:t>
            </a:r>
            <a:endParaRPr lang="e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6</a:t>
            </a:fld>
            <a:endParaRPr lang="es" dirty="0"/>
          </a:p>
        </p:txBody>
      </p:sp>
    </p:spTree>
    <p:extLst>
      <p:ext uri="{BB962C8B-B14F-4D97-AF65-F5344CB8AC3E}">
        <p14:creationId xmlns:p14="http://schemas.microsoft.com/office/powerpoint/2010/main" val="25300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sz="1200" b="0" i="0" u="none" cap="none" baseline="0" dirty="0">
                <a:latin typeface="Arial" panose="020B0604020202020204" pitchFamily="34" charset="0"/>
                <a:cs typeface="Arial" panose="020B0604020202020204" pitchFamily="34" charset="0"/>
              </a:rPr>
              <a:t>Los GAR </a:t>
            </a:r>
            <a:r>
              <a:rPr lang="es" b="0" i="0" u="none" baseline="0" dirty="0">
                <a:latin typeface="Arial" panose="020B0604020202020204" pitchFamily="34" charset="0"/>
                <a:ea typeface="ヒラギノ角ゴ Pro W3" pitchFamily="-84" charset="-128"/>
                <a:cs typeface="Arial" panose="020B0604020202020204" pitchFamily="34" charset="0"/>
              </a:rPr>
              <a:t>mejoran el impacto y la imagen púbica de Rotary.</a:t>
            </a:r>
          </a:p>
          <a:p>
            <a:endParaRPr lang="es" altLang="en-US" dirty="0">
              <a:latin typeface="Arial" panose="020B0604020202020204" pitchFamily="34" charset="0"/>
              <a:ea typeface="ヒラギノ角ゴ Pro W3" pitchFamily="-84" charset="-128"/>
              <a:cs typeface="Arial" panose="020B0604020202020204" pitchFamily="34" charset="0"/>
            </a:endParaRPr>
          </a:p>
          <a:p>
            <a:pPr algn="l" rtl="0"/>
            <a:r>
              <a:rPr lang="es" b="0" i="0" u="none" baseline="0" dirty="0">
                <a:latin typeface="Arial" panose="020B0604020202020204" pitchFamily="34" charset="0"/>
                <a:ea typeface="ヒラギノ角ゴ Pro W3" pitchFamily="-84" charset="-128"/>
                <a:cs typeface="Arial" panose="020B0604020202020204" pitchFamily="34" charset="0"/>
              </a:rPr>
              <a:t>Al afiliarse a un </a:t>
            </a:r>
            <a:r>
              <a:rPr lang="es" sz="1200" b="0" i="0" u="none" cap="none" baseline="0" dirty="0">
                <a:latin typeface="Arial" panose="020B0604020202020204" pitchFamily="34" charset="0"/>
                <a:cs typeface="Arial" panose="020B0604020202020204" pitchFamily="34" charset="0"/>
              </a:rPr>
              <a:t>GAR</a:t>
            </a:r>
            <a:r>
              <a:rPr lang="es" b="0" i="0" u="none" baseline="0" dirty="0">
                <a:latin typeface="Arial" panose="020B0604020202020204" pitchFamily="34" charset="0"/>
                <a:ea typeface="ヒラギノ角ゴ Pro W3" pitchFamily="-84" charset="-128"/>
                <a:cs typeface="Arial" panose="020B0604020202020204" pitchFamily="34" charset="0"/>
              </a:rPr>
              <a:t>, los socios </a:t>
            </a:r>
            <a:r>
              <a:rPr lang="es" b="0" i="0" u="none" baseline="0" dirty="0">
                <a:latin typeface="Arial" panose="020B0604020202020204" pitchFamily="34" charset="0"/>
                <a:ea typeface="ヒラギノ角ゴ Pro W3" pitchFamily="-84" charset="-128"/>
              </a:rPr>
              <a:t>de tu club podrán conectar con rotarios con ideas similares de otros clubes para participar en actividades en las áreas por las que sienten pasión. Al ofrecer oportunidades para conectar y servir fuera de la estructura del club, los </a:t>
            </a:r>
            <a:r>
              <a:rPr lang="es" sz="1200" b="0" i="0" u="none" cap="none" baseline="0" dirty="0">
                <a:latin typeface="Arial" panose="020B0604020202020204" pitchFamily="34" charset="0"/>
                <a:cs typeface="Arial" panose="020B0604020202020204" pitchFamily="34" charset="0"/>
              </a:rPr>
              <a:t>GAR</a:t>
            </a:r>
            <a:r>
              <a:rPr lang="es" b="0" i="0" u="none" baseline="0" dirty="0">
                <a:latin typeface="Arial" panose="020B0604020202020204" pitchFamily="34" charset="0"/>
                <a:ea typeface="ヒラギノ角ゴ Pro W3" pitchFamily="-84" charset="-128"/>
                <a:cs typeface="Arial" panose="020B0604020202020204" pitchFamily="34" charset="0"/>
              </a:rPr>
              <a:t> </a:t>
            </a:r>
            <a:r>
              <a:rPr lang="es" b="0" i="0" u="none" baseline="0" dirty="0">
                <a:latin typeface="Arial" panose="020B0604020202020204" pitchFamily="34" charset="0"/>
                <a:ea typeface="ヒラギノ角ゴ Pro W3" pitchFamily="-84" charset="-128"/>
              </a:rPr>
              <a:t> ayudan a diversificar y mejorar la experiencia rotaria de los socios.</a:t>
            </a:r>
          </a:p>
          <a:p>
            <a:endParaRPr lang="es" altLang="en-US" dirty="0">
              <a:latin typeface="Arial" panose="020B0604020202020204" pitchFamily="34" charset="0"/>
              <a:ea typeface="ヒラギノ角ゴ Pro W3" pitchFamily="-84" charset="-128"/>
            </a:endParaRPr>
          </a:p>
          <a:p>
            <a:pPr algn="l" rtl="0"/>
            <a:r>
              <a:rPr lang="es" b="0" i="0" u="none" baseline="0" dirty="0">
                <a:latin typeface="Arial" panose="020B0604020202020204" pitchFamily="34" charset="0"/>
                <a:ea typeface="ヒラギノ角ゴ Pro W3" pitchFamily="-84" charset="-128"/>
              </a:rPr>
              <a:t>Además, los </a:t>
            </a:r>
            <a:r>
              <a:rPr lang="es" sz="1200" b="0" i="0" u="none" cap="none" baseline="0" dirty="0">
                <a:latin typeface="Arial" panose="020B0604020202020204" pitchFamily="34" charset="0"/>
                <a:cs typeface="Arial" panose="020B0604020202020204" pitchFamily="34" charset="0"/>
              </a:rPr>
              <a:t>GAR</a:t>
            </a:r>
            <a:r>
              <a:rPr lang="es" b="0" i="0" u="none" baseline="0" dirty="0">
                <a:latin typeface="Arial" panose="020B0604020202020204" pitchFamily="34" charset="0"/>
                <a:ea typeface="ヒラギノ角ゴ Pro W3" pitchFamily="-84" charset="-128"/>
              </a:rPr>
              <a:t> pueden ayudar a los clubes a hacer crecer proyectos pequeños para que se conviertan en iniciativas a nivel internacional con un mayor impacto y sostenibilidad, ya que brindan conocimientos técnicos, colaboradores, fondos y otros recursos para los proyectos. Estos proyectos de alto impacto contribuyen primero a mejorar la imagen pública del club y ayudan a desarrollar clubes más fuertes con socios más involucrados que son pioneros en proyectos de servicio innovadores e impactantes. </a:t>
            </a:r>
          </a:p>
        </p:txBody>
      </p:sp>
      <p:sp>
        <p:nvSpPr>
          <p:cNvPr id="4" name="Slide Number Placeholder 3"/>
          <p:cNvSpPr>
            <a:spLocks noGrp="1"/>
          </p:cNvSpPr>
          <p:nvPr>
            <p:ph type="sldNum" sz="quarter" idx="10"/>
          </p:nvPr>
        </p:nvSpPr>
        <p:spPr/>
        <p:txBody>
          <a:bodyPr/>
          <a:lstStyle/>
          <a:p>
            <a:pPr algn="l" rtl="0"/>
            <a:fld id="{DB827055-821E-4F6B-AAA9-2685E1493D9C}" type="slidenum">
              <a:rPr/>
              <a:t>7</a:t>
            </a:fld>
            <a:endParaRPr lang="es" dirty="0"/>
          </a:p>
        </p:txBody>
      </p:sp>
    </p:spTree>
    <p:extLst>
      <p:ext uri="{BB962C8B-B14F-4D97-AF65-F5344CB8AC3E}">
        <p14:creationId xmlns:p14="http://schemas.microsoft.com/office/powerpoint/2010/main" val="87070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 b="0" i="0" u="none" baseline="0"/>
              <a:t>Veamos algunas estadísticas anuales para ofrecer ejemplos concretos del impacto agregado de los GAR en el servicio.  </a:t>
            </a:r>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8</a:t>
            </a:fld>
            <a:endParaRPr lang="es" dirty="0"/>
          </a:p>
        </p:txBody>
      </p:sp>
    </p:spTree>
    <p:extLst>
      <p:ext uri="{BB962C8B-B14F-4D97-AF65-F5344CB8AC3E}">
        <p14:creationId xmlns:p14="http://schemas.microsoft.com/office/powerpoint/2010/main" val="136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b="0" i="0" u="none" baseline="0" dirty="0">
                <a:latin typeface="Arial" panose="020B0604020202020204" pitchFamily="34" charset="0"/>
                <a:ea typeface="ヒラギノ角ゴ Pro W3" pitchFamily="-84" charset="-128"/>
              </a:rPr>
              <a:t>Veamos algunos ejemplos de estos proyectos de alto impacto liderados por nuestros </a:t>
            </a:r>
            <a:r>
              <a:rPr lang="es" sz="1200" b="0" i="0" u="none" cap="none" baseline="0" dirty="0">
                <a:latin typeface="Arial" panose="020B0604020202020204" pitchFamily="34" charset="0"/>
                <a:cs typeface="Arial" panose="020B0604020202020204" pitchFamily="34" charset="0"/>
              </a:rPr>
              <a:t>Grupos de Acción de Rotary</a:t>
            </a:r>
            <a:r>
              <a:rPr lang="es" b="0" i="0" u="none" baseline="0" dirty="0">
                <a:latin typeface="Arial" panose="020B0604020202020204" pitchFamily="34" charset="0"/>
                <a:ea typeface="ヒラギノ角ゴ Pro W3" pitchFamily="-84" charset="-128"/>
              </a:rPr>
              <a:t>. </a:t>
            </a:r>
          </a:p>
          <a:p>
            <a:pPr algn="l" rtl="0">
              <a:defRPr/>
            </a:pPr>
            <a:endParaRPr lang="es" altLang="en-US" dirty="0">
              <a:latin typeface="Georgia" panose="02040502050405020303" pitchFamily="18" charset="0"/>
              <a:ea typeface="ヒラギノ角ゴ Pro W3" pitchFamily="-84" charset="-128"/>
            </a:endParaRPr>
          </a:p>
          <a:p>
            <a:pPr algn="l" rtl="0">
              <a:defRPr/>
            </a:pPr>
            <a:r>
              <a:rPr lang="es" b="0" i="0" u="none" baseline="0" dirty="0">
                <a:latin typeface="Georgia" panose="02040502050405020303" pitchFamily="18" charset="0"/>
                <a:ea typeface="ヒラギノ角ゴ Pro W3" pitchFamily="-84" charset="-128"/>
              </a:rPr>
              <a:t>Programa a gran escala </a:t>
            </a:r>
            <a:r>
              <a:rPr lang="es" b="0" i="0" u="none" baseline="0" dirty="0">
                <a:solidFill>
                  <a:schemeClr val="bg2">
                    <a:lumMod val="10000"/>
                  </a:schemeClr>
                </a:solidFill>
                <a:latin typeface="Georgia" panose="02040502050405020303" pitchFamily="18" charset="0"/>
                <a:ea typeface="ヒラギノ角ゴ Pro W3" pitchFamily="-84" charset="-128"/>
              </a:rPr>
              <a:t>que proporciona servicios de salud integral en cientos de lugares de África y partes de la India.</a:t>
            </a:r>
          </a:p>
          <a:p>
            <a:pPr algn="l" rtl="0">
              <a:defRPr/>
            </a:pPr>
            <a:endParaRPr lang="es" altLang="en-US" dirty="0">
              <a:solidFill>
                <a:schemeClr val="bg2">
                  <a:lumMod val="10000"/>
                </a:schemeClr>
              </a:solidFill>
              <a:latin typeface="Georgia" panose="02040502050405020303" pitchFamily="18" charset="0"/>
              <a:ea typeface="ヒラギノ角ゴ Pro W3" pitchFamily="-84" charset="-128"/>
            </a:endParaRPr>
          </a:p>
          <a:p>
            <a:pPr algn="l" rtl="0">
              <a:defRPr/>
            </a:pPr>
            <a:r>
              <a:rPr lang="es" b="0" i="0" u="none" baseline="0" dirty="0">
                <a:latin typeface="Arial" panose="020B0604020202020204" pitchFamily="34" charset="0"/>
                <a:ea typeface="ヒラギノ角ゴ Pro W3" pitchFamily="-84" charset="-128"/>
              </a:rPr>
              <a:t>Cada año, más de 5000 rotarios participan en el programa, proporcionando servicios de salud a más de 400 000 beneficiarios en más de 350 lugares.  Los servicios ofrecidos incluyen vacunas, detección de VIH/sida, tuberculosis, paludismo, diabetes, presión arterial, cáncer y más.  </a:t>
            </a:r>
          </a:p>
          <a:p>
            <a:pPr algn="l" rtl="0">
              <a:defRPr/>
            </a:pPr>
            <a:endParaRPr lang="es" altLang="en-US" dirty="0">
              <a:latin typeface="Arial" panose="020B0604020202020204" pitchFamily="34" charset="0"/>
              <a:ea typeface="ヒラギノ角ゴ Pro W3" pitchFamily="-84" charset="-128"/>
            </a:endParaRPr>
          </a:p>
          <a:p>
            <a:pPr algn="l" rtl="0">
              <a:defRPr/>
            </a:pPr>
            <a:r>
              <a:rPr lang="es" b="0" i="0" u="none" baseline="0" dirty="0">
                <a:latin typeface="Arial" panose="020B0604020202020204" pitchFamily="34" charset="0"/>
                <a:ea typeface="ヒラギノ角ゴ Pro W3" pitchFamily="-84" charset="-128"/>
              </a:rPr>
              <a:t>El  programa se realiza mediante una colaboración pública/privada interdependiente en cada país que incluye cientos de clubes rotarios, ministerios de Salud, los Centros para el Control y Prevención de Enfermedades de Estados Unidos, USAID, cientos de colaboradores de organizaciones no gubernamentales y compañías del sector privado. </a:t>
            </a:r>
          </a:p>
          <a:p>
            <a:pPr algn="l" rtl="0">
              <a:defRPr/>
            </a:pPr>
            <a:endParaRPr lang="es" altLang="en-US" dirty="0">
              <a:latin typeface="Arial" panose="020B0604020202020204" pitchFamily="34" charset="0"/>
              <a:ea typeface="ヒラギノ角ゴ Pro W3" pitchFamily="-8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s" b="0" i="0" u="none" baseline="0" dirty="0">
                <a:latin typeface="Arial" panose="020B0604020202020204" pitchFamily="34" charset="0"/>
                <a:ea typeface="ヒラギノ角ゴ Pro W3" pitchFamily="-84" charset="-128"/>
              </a:rPr>
              <a:t>El programa eleva el perfil de Rotary ante otras organizaciones, y su alcance e impacto hace que nuestra organización obtenga una enorme publicidad. Las campañas reciben una amplia cobertura en la radio y televisión a nivel local y nacional. </a:t>
            </a:r>
          </a:p>
          <a:p>
            <a:pPr algn="l" rtl="0">
              <a:defRPr/>
            </a:pPr>
            <a:endParaRPr lang="es" altLang="en-US" dirty="0">
              <a:latin typeface="Arial" panose="020B0604020202020204" pitchFamily="34" charset="0"/>
              <a:ea typeface="ヒラギノ角ゴ Pro W3" pitchFamily="-84" charset="-128"/>
            </a:endParaRPr>
          </a:p>
          <a:p>
            <a:endParaRPr lang="es" dirty="0"/>
          </a:p>
        </p:txBody>
      </p:sp>
      <p:sp>
        <p:nvSpPr>
          <p:cNvPr id="4" name="Slide Number Placeholder 3"/>
          <p:cNvSpPr>
            <a:spLocks noGrp="1"/>
          </p:cNvSpPr>
          <p:nvPr>
            <p:ph type="sldNum" sz="quarter" idx="10"/>
          </p:nvPr>
        </p:nvSpPr>
        <p:spPr/>
        <p:txBody>
          <a:bodyPr/>
          <a:lstStyle/>
          <a:p>
            <a:pPr algn="l" rtl="0"/>
            <a:fld id="{DB827055-821E-4F6B-AAA9-2685E1493D9C}" type="slidenum">
              <a:rPr/>
              <a:t>9</a:t>
            </a:fld>
            <a:endParaRPr lang="es" dirty="0"/>
          </a:p>
        </p:txBody>
      </p:sp>
    </p:spTree>
    <p:extLst>
      <p:ext uri="{BB962C8B-B14F-4D97-AF65-F5344CB8AC3E}">
        <p14:creationId xmlns:p14="http://schemas.microsoft.com/office/powerpoint/2010/main" val="361877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hyperlink" Target="http://www.rotary.org/es/actiongroup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9400" b="6303"/>
          <a:stretch/>
        </p:blipFill>
        <p:spPr>
          <a:xfrm>
            <a:off x="0" y="0"/>
            <a:ext cx="12192000" cy="6851737"/>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6263"/>
            <a:ext cx="12192000" cy="6858000"/>
          </a:xfrm>
        </p:spPr>
        <p:txBody>
          <a:bodyPr/>
          <a:lstStyle/>
          <a:p>
            <a:pPr rtl="0"/>
            <a:r>
              <a:rPr lang="es" b="1" i="0" u="none" baseline="0"/>
              <a:t>Grupos de Acción de Rotary (GAR)</a:t>
            </a:r>
            <a:endParaRPr lang="e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custDataLst>
      <p:tags r:id="rId1"/>
    </p:custDataLst>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 sz="3600" b="1" i="0" u="none" cap="none" baseline="0" dirty="0">
                <a:cs typeface="Arial" panose="020B0604020202020204" pitchFamily="34" charset="0"/>
              </a:rPr>
              <a:t>GAR</a:t>
            </a:r>
            <a:r>
              <a:rPr lang="es" sz="3600" b="1" i="0" u="none" baseline="0" dirty="0"/>
              <a:t> </a:t>
            </a:r>
            <a:r>
              <a:rPr lang="es" sz="3600" b="1" i="0" u="none" cap="none" baseline="0" dirty="0"/>
              <a:t>de </a:t>
            </a:r>
            <a:r>
              <a:rPr lang="en-US" sz="3600" cap="none" dirty="0" err="1"/>
              <a:t>Salud</a:t>
            </a:r>
            <a:r>
              <a:rPr lang="en-US" sz="3600" cap="none" dirty="0"/>
              <a:t> </a:t>
            </a:r>
            <a:r>
              <a:rPr lang="en-US" sz="3600" cap="none" dirty="0" err="1"/>
              <a:t>Reproductiva</a:t>
            </a:r>
            <a:r>
              <a:rPr lang="en-US" sz="3600" cap="none" dirty="0"/>
              <a:t> </a:t>
            </a:r>
            <a:r>
              <a:rPr lang="en-US" sz="3600" cap="none" dirty="0" err="1"/>
              <a:t>Materno-Infantil</a:t>
            </a:r>
            <a:r>
              <a:rPr lang="en-US" sz="3600" cap="none" dirty="0"/>
              <a:t> (RMCH)</a:t>
            </a:r>
            <a:endParaRPr lang="es" sz="3600" dirty="0"/>
          </a:p>
        </p:txBody>
      </p:sp>
      <p:sp>
        <p:nvSpPr>
          <p:cNvPr id="3" name="Content Placeholder 2"/>
          <p:cNvSpPr>
            <a:spLocks noGrp="1"/>
          </p:cNvSpPr>
          <p:nvPr>
            <p:ph idx="1"/>
          </p:nvPr>
        </p:nvSpPr>
        <p:spPr>
          <a:xfrm>
            <a:off x="380999" y="2142067"/>
            <a:ext cx="11506199" cy="1198033"/>
          </a:xfrm>
        </p:spPr>
        <p:txBody>
          <a:bodyPr/>
          <a:lstStyle/>
          <a:p>
            <a:pPr marL="0" indent="0" algn="l" rtl="0">
              <a:buNone/>
            </a:pPr>
            <a:r>
              <a:rPr lang="es" b="0" i="0" u="none" baseline="0">
                <a:solidFill>
                  <a:schemeClr val="bg2">
                    <a:lumMod val="10000"/>
                  </a:schemeClr>
                </a:solidFill>
                <a:latin typeface="Georgia" panose="02040502050405020303" pitchFamily="18" charset="0"/>
              </a:rPr>
              <a:t>Se enfoca en mejorar la salud materno-infantil mediante la capacitación de profesionales de la salud, la provisión de suministros médicos, intervenciones quirúrgicas y concienciación del público.</a:t>
            </a:r>
            <a:endParaRPr lang="es" altLang="en-US" dirty="0">
              <a:solidFill>
                <a:schemeClr val="accent1"/>
              </a:solidFill>
              <a:latin typeface="Georgia" panose="02040502050405020303" pitchFamily="18" charset="0"/>
            </a:endParaRPr>
          </a:p>
          <a:p>
            <a:endParaRPr lang="es" dirty="0"/>
          </a:p>
        </p:txBody>
      </p:sp>
      <p:sp>
        <p:nvSpPr>
          <p:cNvPr id="4" name="Slide Number Placeholder 3"/>
          <p:cNvSpPr>
            <a:spLocks noGrp="1"/>
          </p:cNvSpPr>
          <p:nvPr>
            <p:ph type="sldNum" sz="quarter" idx="12"/>
          </p:nvPr>
        </p:nvSpPr>
        <p:spPr/>
        <p:txBody>
          <a:bodyPr/>
          <a:lstStyle/>
          <a:p>
            <a:pPr algn="r" rtl="0"/>
            <a:fld id="{97A94E25-127B-4C48-AF96-44BA7B823777}" type="slidenum">
              <a:rPr/>
              <a:pPr/>
              <a:t>10</a:t>
            </a:fld>
            <a:endParaRPr lang="es" dirty="0"/>
          </a:p>
        </p:txBody>
      </p:sp>
      <p:sp>
        <p:nvSpPr>
          <p:cNvPr id="5" name="Rectangle 4"/>
          <p:cNvSpPr/>
          <p:nvPr/>
        </p:nvSpPr>
        <p:spPr>
          <a:xfrm>
            <a:off x="380999" y="3562493"/>
            <a:ext cx="5156201" cy="1569660"/>
          </a:xfrm>
          <a:prstGeom prst="rect">
            <a:avLst/>
          </a:prstGeom>
        </p:spPr>
        <p:txBody>
          <a:bodyPr wrap="square">
            <a:spAutoFit/>
          </a:bodyPr>
          <a:lstStyle/>
          <a:p>
            <a:pPr algn="l" rtl="0"/>
            <a:r>
              <a:rPr lang="es" sz="2400" b="0" i="0" u="none" baseline="0">
                <a:solidFill>
                  <a:schemeClr val="bg2">
                    <a:lumMod val="10000"/>
                  </a:schemeClr>
                </a:solidFill>
                <a:latin typeface="Georgia" panose="02040502050405020303" pitchFamily="18" charset="0"/>
              </a:rPr>
              <a:t>*El programa de este GAR redujo la mortalidad materna en un </a:t>
            </a:r>
            <a:r>
              <a:rPr lang="es" sz="2400" b="1" i="0" u="none" baseline="0">
                <a:solidFill>
                  <a:schemeClr val="bg2">
                    <a:lumMod val="10000"/>
                  </a:schemeClr>
                </a:solidFill>
                <a:latin typeface="Georgia" panose="02040502050405020303" pitchFamily="18" charset="0"/>
              </a:rPr>
              <a:t>60% </a:t>
            </a:r>
            <a:r>
              <a:rPr lang="es" sz="2400" b="0" i="0" u="none" baseline="0">
                <a:solidFill>
                  <a:schemeClr val="bg2">
                    <a:lumMod val="10000"/>
                  </a:schemeClr>
                </a:solidFill>
                <a:latin typeface="Georgia" panose="02040502050405020303" pitchFamily="18" charset="0"/>
              </a:rPr>
              <a:t>y la mortalidad neonatal en un </a:t>
            </a:r>
            <a:r>
              <a:rPr lang="es" sz="2400" b="1" i="0" u="none" baseline="0">
                <a:solidFill>
                  <a:schemeClr val="bg2">
                    <a:lumMod val="10000"/>
                  </a:schemeClr>
                </a:solidFill>
                <a:latin typeface="Georgia" panose="02040502050405020303" pitchFamily="18" charset="0"/>
              </a:rPr>
              <a:t>15%</a:t>
            </a:r>
            <a:r>
              <a:rPr lang="es" sz="2400" b="0" i="0" u="none" baseline="0">
                <a:solidFill>
                  <a:schemeClr val="bg2">
                    <a:lumMod val="10000"/>
                  </a:schemeClr>
                </a:solidFill>
                <a:latin typeface="Georgia" panose="02040502050405020303" pitchFamily="18" charset="0"/>
              </a:rPr>
              <a:t> en los hospitales participantes.</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36712" y="3001897"/>
            <a:ext cx="5295384" cy="3517900"/>
          </a:xfrm>
          <a:prstGeom prst="rect">
            <a:avLst/>
          </a:prstGeom>
        </p:spPr>
      </p:pic>
    </p:spTree>
    <p:custDataLst>
      <p:tags r:id="rId1"/>
    </p:custDataLst>
    <p:extLst>
      <p:ext uri="{BB962C8B-B14F-4D97-AF65-F5344CB8AC3E}">
        <p14:creationId xmlns:p14="http://schemas.microsoft.com/office/powerpoint/2010/main" val="19640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49365"/>
            <a:ext cx="11995230" cy="1239597"/>
          </a:xfrm>
        </p:spPr>
        <p:txBody>
          <a:bodyPr>
            <a:noAutofit/>
          </a:bodyPr>
          <a:lstStyle/>
          <a:p>
            <a:r>
              <a:rPr lang="es" sz="3600" b="1" i="0" u="none" baseline="0" dirty="0"/>
              <a:t>Grupo de Acción de Rotary de </a:t>
            </a:r>
            <a:r>
              <a:rPr lang="en-US" sz="3600" dirty="0"/>
              <a:t>Agua, </a:t>
            </a:r>
            <a:r>
              <a:rPr lang="en-US" sz="3600" dirty="0" err="1"/>
              <a:t>saneamiento</a:t>
            </a:r>
            <a:r>
              <a:rPr lang="en-US" sz="3600" dirty="0"/>
              <a:t> e </a:t>
            </a:r>
            <a:r>
              <a:rPr lang="en-US" sz="3600" dirty="0" err="1"/>
              <a:t>higiene</a:t>
            </a:r>
            <a:endParaRPr lang="es" sz="3600" dirty="0"/>
          </a:p>
        </p:txBody>
      </p:sp>
      <p:sp>
        <p:nvSpPr>
          <p:cNvPr id="4" name="Slide Number Placeholder 3"/>
          <p:cNvSpPr>
            <a:spLocks noGrp="1"/>
          </p:cNvSpPr>
          <p:nvPr>
            <p:ph type="sldNum" sz="quarter" idx="12"/>
          </p:nvPr>
        </p:nvSpPr>
        <p:spPr/>
        <p:txBody>
          <a:bodyPr/>
          <a:lstStyle/>
          <a:p>
            <a:pPr algn="r" rtl="0"/>
            <a:fld id="{97A94E25-127B-4C48-AF96-44BA7B823777}" type="slidenum">
              <a:rPr/>
              <a:pPr/>
              <a:t>11</a:t>
            </a:fld>
            <a:endParaRPr lang="es" dirty="0"/>
          </a:p>
        </p:txBody>
      </p:sp>
      <p:sp>
        <p:nvSpPr>
          <p:cNvPr id="5" name="Content Placeholder 2"/>
          <p:cNvSpPr txBox="1">
            <a:spLocks/>
          </p:cNvSpPr>
          <p:nvPr/>
        </p:nvSpPr>
        <p:spPr bwMode="auto">
          <a:xfrm>
            <a:off x="533400" y="3048000"/>
            <a:ext cx="4189413" cy="3810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rtl="0">
              <a:defRPr/>
            </a:pPr>
            <a:r>
              <a:rPr lang="es" sz="2100" b="0" i="0" u="none" baseline="0" dirty="0">
                <a:solidFill>
                  <a:schemeClr val="bg2">
                    <a:lumMod val="10000"/>
                  </a:schemeClr>
                </a:solidFill>
                <a:latin typeface="Georgia" panose="02040502050405020303" pitchFamily="18" charset="0"/>
              </a:rPr>
              <a:t>Facilita la colaboración entre los clubes rotarios en proyectos relacionados con agua y saneamiento.</a:t>
            </a:r>
          </a:p>
          <a:p>
            <a:pPr marL="285750" indent="-285750" algn="l" rtl="0">
              <a:spcBef>
                <a:spcPts val="800"/>
              </a:spcBef>
              <a:defRPr/>
            </a:pPr>
            <a:r>
              <a:rPr lang="es" sz="2100" b="0" i="0" u="none" baseline="0" dirty="0">
                <a:solidFill>
                  <a:schemeClr val="bg2">
                    <a:lumMod val="10000"/>
                  </a:schemeClr>
                </a:solidFill>
                <a:latin typeface="Georgia" panose="02040502050405020303" pitchFamily="18" charset="0"/>
              </a:rPr>
              <a:t>Identifica las “mejores prácticas” y “lecciones aprendidas”.</a:t>
            </a:r>
          </a:p>
          <a:p>
            <a:pPr marL="285750" indent="-285750" algn="l" rtl="0">
              <a:spcBef>
                <a:spcPts val="800"/>
              </a:spcBef>
              <a:defRPr/>
            </a:pPr>
            <a:r>
              <a:rPr lang="es" sz="2100" b="0" i="0" u="none" baseline="0" dirty="0">
                <a:solidFill>
                  <a:schemeClr val="bg2">
                    <a:lumMod val="10000"/>
                  </a:schemeClr>
                </a:solidFill>
                <a:latin typeface="Georgia" panose="02040502050405020303" pitchFamily="18" charset="0"/>
              </a:rPr>
              <a:t>Facilita el acceso a las ONG y a fuentes alternativas de financiamiento.</a:t>
            </a:r>
          </a:p>
          <a:p>
            <a:pPr marL="285750" indent="-285750" algn="l" rtl="0">
              <a:spcBef>
                <a:spcPts val="800"/>
              </a:spcBef>
              <a:defRPr/>
            </a:pPr>
            <a:r>
              <a:rPr lang="es" sz="2100" b="0" i="0" u="none" baseline="0" dirty="0">
                <a:solidFill>
                  <a:schemeClr val="bg2">
                    <a:lumMod val="10000"/>
                  </a:schemeClr>
                </a:solidFill>
                <a:latin typeface="Georgia" panose="02040502050405020303" pitchFamily="18" charset="0"/>
              </a:rPr>
              <a:t>Ayuda a encontrar colaboradores y tecnologías adecuadas para sus proyectos. </a:t>
            </a:r>
            <a:endParaRPr lang="es" sz="2100" dirty="0">
              <a:solidFill>
                <a:schemeClr val="bg2">
                  <a:lumMod val="10000"/>
                </a:schemeClr>
              </a:solidFill>
              <a:latin typeface="Georgia" panose="02040502050405020303" pitchFamily="18" charset="0"/>
            </a:endParaRPr>
          </a:p>
        </p:txBody>
      </p:sp>
      <p:sp>
        <p:nvSpPr>
          <p:cNvPr id="6" name="Content Placeholder 2"/>
          <p:cNvSpPr txBox="1">
            <a:spLocks/>
          </p:cNvSpPr>
          <p:nvPr/>
        </p:nvSpPr>
        <p:spPr bwMode="auto">
          <a:xfrm>
            <a:off x="533400" y="1583550"/>
            <a:ext cx="5902569" cy="5086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rtl="0" eaLnBrk="1" hangingPunct="1">
              <a:buFont typeface="Arial" panose="020B0604020202020204" pitchFamily="34" charset="0"/>
              <a:buNone/>
              <a:defRPr/>
            </a:pPr>
            <a:r>
              <a:rPr lang="es" sz="2200" b="1" i="0" u="none" baseline="0" dirty="0">
                <a:solidFill>
                  <a:schemeClr val="bg2">
                    <a:lumMod val="10000"/>
                  </a:schemeClr>
                </a:solidFill>
                <a:latin typeface="Georgia" panose="02040502050405020303" pitchFamily="18" charset="0"/>
              </a:rPr>
              <a:t>Sirve como entidad consultora experta para ayudar a los clubes y distritos a que desarrollen proyectos de agua, saneamiento  e higiene (WASH). </a:t>
            </a:r>
            <a:endParaRPr lang="es" altLang="en-US" sz="2300" b="1" dirty="0">
              <a:solidFill>
                <a:schemeClr val="bg2">
                  <a:lumMod val="10000"/>
                </a:schemeClr>
              </a:solidFill>
              <a:latin typeface="Georgia" panose="02040502050405020303" pitchFamily="18" charset="0"/>
            </a:endParaRPr>
          </a:p>
        </p:txBody>
      </p:sp>
      <p:sp>
        <p:nvSpPr>
          <p:cNvPr id="8" name="TextBox 7"/>
          <p:cNvSpPr txBox="1"/>
          <p:nvPr/>
        </p:nvSpPr>
        <p:spPr>
          <a:xfrm>
            <a:off x="7171267" y="3757394"/>
            <a:ext cx="4080933" cy="369332"/>
          </a:xfrm>
          <a:prstGeom prst="rect">
            <a:avLst/>
          </a:prstGeom>
          <a:noFill/>
          <a:ln>
            <a:solidFill>
              <a:schemeClr val="accent1"/>
            </a:solidFill>
          </a:ln>
        </p:spPr>
        <p:txBody>
          <a:bodyPr wrap="square" rtlCol="0">
            <a:spAutoFit/>
          </a:bodyPr>
          <a:lstStyle/>
          <a:p>
            <a:pPr algn="ctr" rtl="0"/>
            <a:r>
              <a:rPr lang="es" b="0" i="0" u="none" baseline="0"/>
              <a:t>PHOTO: </a:t>
            </a:r>
            <a:endParaRPr lang="es" dirty="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35969" y="2138045"/>
            <a:ext cx="5214164" cy="3977361"/>
          </a:xfrm>
          <a:prstGeom prst="rect">
            <a:avLst/>
          </a:prstGeom>
        </p:spPr>
      </p:pic>
    </p:spTree>
    <p:custDataLst>
      <p:tags r:id="rId1"/>
    </p:custDataLst>
    <p:extLst>
      <p:ext uri="{BB962C8B-B14F-4D97-AF65-F5344CB8AC3E}">
        <p14:creationId xmlns:p14="http://schemas.microsoft.com/office/powerpoint/2010/main" val="18734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a:xfrm>
            <a:off x="381000" y="1"/>
            <a:ext cx="11506200" cy="1331088"/>
          </a:xfrm>
        </p:spPr>
        <p:txBody>
          <a:bodyPr>
            <a:normAutofit/>
          </a:bodyPr>
          <a:lstStyle/>
          <a:p>
            <a:pPr lvl="0" algn="l" rtl="0"/>
            <a:r>
              <a:rPr lang="es" sz="3600" b="1" i="0" u="none" cap="none" baseline="0"/>
              <a:t>Los </a:t>
            </a:r>
            <a:r>
              <a:rPr lang="es" sz="3600" b="1" i="0" u="none" cap="none" baseline="0">
                <a:latin typeface="Arial" panose="020B0604020202020204" pitchFamily="34" charset="0"/>
                <a:cs typeface="Arial" panose="020B0604020202020204" pitchFamily="34" charset="0"/>
              </a:rPr>
              <a:t>GAR</a:t>
            </a:r>
            <a:r>
              <a:rPr lang="es" sz="3600" b="1" i="0" u="none" cap="none" baseline="0"/>
              <a:t> involucran a los socios y participantes</a:t>
            </a:r>
            <a:endParaRPr lang="es" sz="3600" cap="none" dirty="0"/>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pPr algn="r" rtl="0"/>
            <a:fld id="{97A94E25-127B-4C48-AF96-44BA7B823777}" type="slidenum">
              <a:rPr/>
              <a:pPr/>
              <a:t>12</a:t>
            </a:fld>
            <a:endParaRPr lang="es" dirty="0"/>
          </a:p>
        </p:txBody>
      </p:sp>
      <p:sp>
        <p:nvSpPr>
          <p:cNvPr id="3" name="TextBox 2"/>
          <p:cNvSpPr txBox="1"/>
          <p:nvPr/>
        </p:nvSpPr>
        <p:spPr>
          <a:xfrm>
            <a:off x="324089" y="1932972"/>
            <a:ext cx="11668353" cy="4154984"/>
          </a:xfrm>
          <a:prstGeom prst="rect">
            <a:avLst/>
          </a:prstGeom>
          <a:noFill/>
        </p:spPr>
        <p:txBody>
          <a:bodyPr wrap="square" rtlCol="0">
            <a:spAutoFit/>
          </a:bodyPr>
          <a:lstStyle/>
          <a:p>
            <a:pPr marL="342900" indent="-342900" algn="l" rtl="0">
              <a:buFont typeface="Wingdings" panose="05000000000000000000" pitchFamily="2" charset="2"/>
              <a:buChar char="ü"/>
            </a:pPr>
            <a:r>
              <a:rPr lang="es" sz="2400" b="0" i="0" u="none" baseline="0">
                <a:latin typeface="Georgia" panose="02040502050405020303" pitchFamily="18" charset="0"/>
              </a:rPr>
              <a:t>Proporcionando a nuestros socios y participantes una plataforma mundial mediante la que aportar sus conocimientos profesionales en proyectos de servicio humanitarios.</a:t>
            </a:r>
            <a:br>
              <a:rPr lang="es" sz="2400">
                <a:latin typeface="Georgia" panose="02040502050405020303" pitchFamily="18" charset="0"/>
              </a:rPr>
            </a:br>
            <a:endParaRPr lang="es" sz="2400" dirty="0">
              <a:latin typeface="Georgia" panose="02040502050405020303" pitchFamily="18" charset="0"/>
            </a:endParaRPr>
          </a:p>
          <a:p>
            <a:pPr marL="342900" indent="-342900" algn="l" rtl="0">
              <a:buFont typeface="Wingdings" panose="05000000000000000000" pitchFamily="2" charset="2"/>
              <a:buChar char="ü"/>
            </a:pPr>
            <a:r>
              <a:rPr lang="es" sz="2400" b="0" i="0" u="none" baseline="0">
                <a:latin typeface="Georgia" panose="02040502050405020303" pitchFamily="18" charset="0"/>
              </a:rPr>
              <a:t>Ofreciendo oportunidades para el liderazgo a nuestros socios, rotaractianos y becarios de Rotary pro Paz.</a:t>
            </a:r>
            <a:endParaRPr lang="es" sz="2400" dirty="0">
              <a:latin typeface="Georgia" panose="02040502050405020303" pitchFamily="18" charset="0"/>
            </a:endParaRPr>
          </a:p>
          <a:p>
            <a:pPr marL="342900" indent="-342900" algn="l" rtl="0">
              <a:buFont typeface="Wingdings" panose="05000000000000000000" pitchFamily="2" charset="2"/>
              <a:buChar char="ü"/>
            </a:pPr>
            <a:endParaRPr lang="es" sz="2400" dirty="0">
              <a:latin typeface="Georgia" panose="02040502050405020303" pitchFamily="18" charset="0"/>
            </a:endParaRPr>
          </a:p>
          <a:p>
            <a:pPr marL="342900" indent="-342900" algn="l" rtl="0">
              <a:buFont typeface="Wingdings" panose="05000000000000000000" pitchFamily="2" charset="2"/>
              <a:buChar char="ü"/>
            </a:pPr>
            <a:r>
              <a:rPr lang="es" sz="2400" b="0" i="0" u="none" baseline="0">
                <a:latin typeface="Georgia" panose="02040502050405020303" pitchFamily="18" charset="0"/>
              </a:rPr>
              <a:t>Proporcionando a nuestros socios y participantes una plataforma mediante la que establecer contactos virtuales y en persona para llevar a cabo proyectos de servicio. </a:t>
            </a:r>
            <a:br>
              <a:rPr lang="es" sz="2400">
                <a:latin typeface="Georgia" panose="02040502050405020303" pitchFamily="18" charset="0"/>
              </a:rPr>
            </a:br>
            <a:endParaRPr lang="es" sz="2400" dirty="0">
              <a:latin typeface="Georgia" panose="02040502050405020303" pitchFamily="18" charset="0"/>
            </a:endParaRPr>
          </a:p>
          <a:p>
            <a:pPr marL="342900" indent="-342900" algn="l" rtl="0">
              <a:buFont typeface="Wingdings" panose="05000000000000000000" pitchFamily="2" charset="2"/>
              <a:buChar char="ü"/>
            </a:pPr>
            <a:r>
              <a:rPr lang="es" sz="2400" b="0" i="0" u="none" baseline="0">
                <a:latin typeface="Georgia" panose="02040502050405020303" pitchFamily="18" charset="0"/>
              </a:rPr>
              <a:t>Ofreciendo a nuestros socios y participantes oportunidades para lograr un impacto sostenible en varias áreas de servicio.</a:t>
            </a:r>
            <a:endParaRPr lang="es" sz="24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9760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lgn="l" rtl="0"/>
            <a:r>
              <a:rPr lang="es" b="1" i="0" u="none" cap="none" baseline="0"/>
              <a:t>Oportunidades de servicio </a:t>
            </a:r>
            <a:br>
              <a:rPr lang="es" cap="none"/>
            </a:br>
            <a:r>
              <a:rPr lang="es" sz="3200" b="1" i="0" u="none" cap="none" baseline="0"/>
              <a:t>para socios y participantes más allá de su club o país</a:t>
            </a:r>
            <a:endParaRPr lang="es" cap="none" dirty="0"/>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4">
            <a:duotone>
              <a:prstClr val="black"/>
              <a:srgbClr val="48595D">
                <a:tint val="45000"/>
                <a:satMod val="400000"/>
              </a:srgbClr>
            </a:duotone>
            <a:extLst>
              <a:ext uri="{BEBA8EAE-BF5A-486C-A8C5-ECC9F3942E4B}">
                <a14:imgProps xmlns:a14="http://schemas.microsoft.com/office/drawing/2010/main">
                  <a14:imgLayer r:embed="rId5">
                    <a14:imgEffect>
                      <a14:sharpenSoften amount="100000"/>
                    </a14:imgEffect>
                    <a14:imgEffect>
                      <a14:brightnessContrast bright="100000"/>
                    </a14:imgEffect>
                  </a14:imgLayer>
                </a14:imgProps>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778104" y="4380126"/>
            <a:ext cx="3432517" cy="2031325"/>
          </a:xfrm>
          <a:prstGeom prst="rect">
            <a:avLst/>
          </a:prstGeom>
          <a:noFill/>
        </p:spPr>
        <p:txBody>
          <a:bodyPr wrap="square" lIns="0" tIns="0" rIns="0" bIns="0" rtlCol="0">
            <a:spAutoFit/>
          </a:bodyPr>
          <a:lstStyle/>
          <a:p>
            <a:pPr algn="l" rtl="0"/>
            <a:r>
              <a:rPr lang="es" sz="2200" b="0" i="0" u="none" baseline="0">
                <a:solidFill>
                  <a:schemeClr val="bg1"/>
                </a:solidFill>
                <a:ea typeface="Arial" charset="0"/>
                <a:cs typeface="Arial" panose="020B0604020202020204" pitchFamily="34" charset="0"/>
              </a:rPr>
              <a:t>Los GAR ofrecen a nuestros socios y participantes oportunidades para involucrarse en actividades de servicio más allá de sus clubes, distritos y países.</a:t>
            </a:r>
            <a:endParaRPr lang="es" sz="2200" dirty="0">
              <a:solidFill>
                <a:schemeClr val="bg1"/>
              </a:solidFill>
              <a:ea typeface="Arial" charset="0"/>
              <a:cs typeface="Arial" panose="020B0604020202020204" pitchFamily="34" charset="0"/>
            </a:endParaRPr>
          </a:p>
        </p:txBody>
      </p:sp>
      <p:sp>
        <p:nvSpPr>
          <p:cNvPr id="2" name="Oval 1"/>
          <p:cNvSpPr/>
          <p:nvPr/>
        </p:nvSpPr>
        <p:spPr>
          <a:xfrm>
            <a:off x="5165725" y="422275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7" name="Oval 6"/>
          <p:cNvSpPr/>
          <p:nvPr/>
        </p:nvSpPr>
        <p:spPr>
          <a:xfrm>
            <a:off x="6675438"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8" name="Oval 7"/>
          <p:cNvSpPr/>
          <p:nvPr/>
        </p:nvSpPr>
        <p:spPr>
          <a:xfrm>
            <a:off x="6713538" y="44656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9" name="Oval 8"/>
          <p:cNvSpPr/>
          <p:nvPr/>
        </p:nvSpPr>
        <p:spPr>
          <a:xfrm>
            <a:off x="7276522"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4" name="Oval 13"/>
          <p:cNvSpPr/>
          <p:nvPr/>
        </p:nvSpPr>
        <p:spPr>
          <a:xfrm>
            <a:off x="7765472" y="46847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5" name="Oval 14"/>
          <p:cNvSpPr/>
          <p:nvPr/>
        </p:nvSpPr>
        <p:spPr>
          <a:xfrm>
            <a:off x="7901997" y="47228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6" name="Oval 15"/>
          <p:cNvSpPr/>
          <p:nvPr/>
        </p:nvSpPr>
        <p:spPr>
          <a:xfrm>
            <a:off x="7822044"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7" name="Oval 16"/>
          <p:cNvSpPr/>
          <p:nvPr/>
        </p:nvSpPr>
        <p:spPr>
          <a:xfrm>
            <a:off x="7863897" y="527617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8" name="Oval 17"/>
          <p:cNvSpPr/>
          <p:nvPr/>
        </p:nvSpPr>
        <p:spPr>
          <a:xfrm>
            <a:off x="7783366" y="547538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9" name="Oval 18"/>
          <p:cNvSpPr/>
          <p:nvPr/>
        </p:nvSpPr>
        <p:spPr>
          <a:xfrm>
            <a:off x="7735163" y="556587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0" name="Oval 19"/>
          <p:cNvSpPr/>
          <p:nvPr/>
        </p:nvSpPr>
        <p:spPr>
          <a:xfrm>
            <a:off x="7594022" y="566578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1" name="Oval 20"/>
          <p:cNvSpPr/>
          <p:nvPr/>
        </p:nvSpPr>
        <p:spPr>
          <a:xfrm>
            <a:off x="8879197" y="44989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2" name="Oval 21"/>
          <p:cNvSpPr/>
          <p:nvPr/>
        </p:nvSpPr>
        <p:spPr>
          <a:xfrm>
            <a:off x="8879197" y="42381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3" name="Oval 22"/>
          <p:cNvSpPr/>
          <p:nvPr/>
        </p:nvSpPr>
        <p:spPr>
          <a:xfrm>
            <a:off x="8983972" y="40794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4" name="Oval 23"/>
          <p:cNvSpPr/>
          <p:nvPr/>
        </p:nvSpPr>
        <p:spPr>
          <a:xfrm>
            <a:off x="94697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5" name="Oval 24"/>
          <p:cNvSpPr/>
          <p:nvPr/>
        </p:nvSpPr>
        <p:spPr>
          <a:xfrm>
            <a:off x="100412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6" name="Oval 25"/>
          <p:cNvSpPr/>
          <p:nvPr/>
        </p:nvSpPr>
        <p:spPr>
          <a:xfrm>
            <a:off x="9923772" y="43420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7" name="Oval 26"/>
          <p:cNvSpPr/>
          <p:nvPr/>
        </p:nvSpPr>
        <p:spPr>
          <a:xfrm>
            <a:off x="9507847" y="44227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8" name="Oval 27"/>
          <p:cNvSpPr/>
          <p:nvPr/>
        </p:nvSpPr>
        <p:spPr>
          <a:xfrm>
            <a:off x="9758672"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9" name="Oval 28"/>
          <p:cNvSpPr/>
          <p:nvPr/>
        </p:nvSpPr>
        <p:spPr>
          <a:xfrm>
            <a:off x="100412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0" name="Oval 29"/>
          <p:cNvSpPr/>
          <p:nvPr/>
        </p:nvSpPr>
        <p:spPr>
          <a:xfrm>
            <a:off x="10460347" y="49826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1" name="Oval 30"/>
          <p:cNvSpPr/>
          <p:nvPr/>
        </p:nvSpPr>
        <p:spPr>
          <a:xfrm>
            <a:off x="108794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2" name="Oval 31"/>
          <p:cNvSpPr/>
          <p:nvPr/>
        </p:nvSpPr>
        <p:spPr>
          <a:xfrm>
            <a:off x="10977872" y="542187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3" name="Oval 32"/>
          <p:cNvSpPr/>
          <p:nvPr/>
        </p:nvSpPr>
        <p:spPr>
          <a:xfrm>
            <a:off x="5727700" y="49064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4" name="Oval 33"/>
          <p:cNvSpPr/>
          <p:nvPr/>
        </p:nvSpPr>
        <p:spPr>
          <a:xfrm>
            <a:off x="5980109" y="49670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5" name="Oval 34"/>
          <p:cNvSpPr/>
          <p:nvPr/>
        </p:nvSpPr>
        <p:spPr>
          <a:xfrm>
            <a:off x="5328729" y="53954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6" name="Oval 35"/>
          <p:cNvSpPr/>
          <p:nvPr/>
        </p:nvSpPr>
        <p:spPr>
          <a:xfrm>
            <a:off x="5171632" y="466816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7" name="Oval 36"/>
          <p:cNvSpPr/>
          <p:nvPr/>
        </p:nvSpPr>
        <p:spPr>
          <a:xfrm>
            <a:off x="5808154" y="500614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8" name="Oval 37"/>
          <p:cNvSpPr/>
          <p:nvPr/>
        </p:nvSpPr>
        <p:spPr>
          <a:xfrm>
            <a:off x="5826121" y="51503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39" name="Oval 38"/>
          <p:cNvSpPr/>
          <p:nvPr/>
        </p:nvSpPr>
        <p:spPr>
          <a:xfrm>
            <a:off x="5252529" y="59804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0" name="Oval 39"/>
          <p:cNvSpPr/>
          <p:nvPr/>
        </p:nvSpPr>
        <p:spPr>
          <a:xfrm>
            <a:off x="4603751" y="42762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1" name="Oval 40"/>
          <p:cNvSpPr/>
          <p:nvPr/>
        </p:nvSpPr>
        <p:spPr>
          <a:xfrm>
            <a:off x="4622801" y="400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2" name="Oval 41"/>
          <p:cNvSpPr/>
          <p:nvPr/>
        </p:nvSpPr>
        <p:spPr>
          <a:xfrm>
            <a:off x="5037139"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3" name="Oval 42"/>
          <p:cNvSpPr/>
          <p:nvPr/>
        </p:nvSpPr>
        <p:spPr>
          <a:xfrm>
            <a:off x="4860926" y="35904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4" name="Oval 43"/>
          <p:cNvSpPr/>
          <p:nvPr/>
        </p:nvSpPr>
        <p:spPr>
          <a:xfrm>
            <a:off x="5108576"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5" name="Oval 44"/>
          <p:cNvSpPr/>
          <p:nvPr/>
        </p:nvSpPr>
        <p:spPr>
          <a:xfrm>
            <a:off x="4210621" y="32928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6" name="Oval 45"/>
          <p:cNvSpPr/>
          <p:nvPr/>
        </p:nvSpPr>
        <p:spPr>
          <a:xfrm>
            <a:off x="4194523" y="373822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7" name="Oval 46"/>
          <p:cNvSpPr/>
          <p:nvPr/>
        </p:nvSpPr>
        <p:spPr>
          <a:xfrm>
            <a:off x="4439445" y="354839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8" name="Oval 47"/>
          <p:cNvSpPr/>
          <p:nvPr/>
        </p:nvSpPr>
        <p:spPr>
          <a:xfrm>
            <a:off x="4060826" y="310659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9" name="Oval 48"/>
          <p:cNvSpPr/>
          <p:nvPr/>
        </p:nvSpPr>
        <p:spPr>
          <a:xfrm>
            <a:off x="4060826" y="34610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0" name="Oval 49"/>
          <p:cNvSpPr/>
          <p:nvPr/>
        </p:nvSpPr>
        <p:spPr>
          <a:xfrm>
            <a:off x="4679951" y="37652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1" name="Oval 50"/>
          <p:cNvSpPr/>
          <p:nvPr/>
        </p:nvSpPr>
        <p:spPr>
          <a:xfrm>
            <a:off x="7175493" y="392384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2" name="Oval 51"/>
          <p:cNvSpPr/>
          <p:nvPr/>
        </p:nvSpPr>
        <p:spPr>
          <a:xfrm>
            <a:off x="7352722" y="40159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3" name="Oval 52"/>
          <p:cNvSpPr/>
          <p:nvPr/>
        </p:nvSpPr>
        <p:spPr>
          <a:xfrm>
            <a:off x="7556146" y="49289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4" name="Oval 53"/>
          <p:cNvSpPr/>
          <p:nvPr/>
        </p:nvSpPr>
        <p:spPr>
          <a:xfrm>
            <a:off x="7696193"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5" name="Oval 54"/>
          <p:cNvSpPr/>
          <p:nvPr/>
        </p:nvSpPr>
        <p:spPr>
          <a:xfrm>
            <a:off x="6599238" y="272527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6" name="Oval 55"/>
          <p:cNvSpPr/>
          <p:nvPr/>
        </p:nvSpPr>
        <p:spPr>
          <a:xfrm>
            <a:off x="6954044" y="32166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7" name="Oval 56"/>
          <p:cNvSpPr/>
          <p:nvPr/>
        </p:nvSpPr>
        <p:spPr>
          <a:xfrm>
            <a:off x="6852847"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8" name="Oval 57"/>
          <p:cNvSpPr/>
          <p:nvPr/>
        </p:nvSpPr>
        <p:spPr>
          <a:xfrm>
            <a:off x="7099293" y="33848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59" name="Oval 58"/>
          <p:cNvSpPr/>
          <p:nvPr/>
        </p:nvSpPr>
        <p:spPr>
          <a:xfrm>
            <a:off x="7314622" y="352742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0" name="Oval 59"/>
          <p:cNvSpPr/>
          <p:nvPr/>
        </p:nvSpPr>
        <p:spPr>
          <a:xfrm>
            <a:off x="7251693" y="32091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1" name="Oval 60"/>
          <p:cNvSpPr/>
          <p:nvPr/>
        </p:nvSpPr>
        <p:spPr>
          <a:xfrm>
            <a:off x="7479946" y="333054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2" name="Oval 61"/>
          <p:cNvSpPr/>
          <p:nvPr/>
        </p:nvSpPr>
        <p:spPr>
          <a:xfrm>
            <a:off x="10536547" y="584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3" name="Oval 62"/>
          <p:cNvSpPr/>
          <p:nvPr/>
        </p:nvSpPr>
        <p:spPr>
          <a:xfrm>
            <a:off x="10612747" y="556459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4" name="Oval 63"/>
          <p:cNvSpPr/>
          <p:nvPr/>
        </p:nvSpPr>
        <p:spPr>
          <a:xfrm>
            <a:off x="11108047" y="611944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a:p>
        </p:txBody>
      </p:sp>
    </p:spTree>
    <p:custDataLst>
      <p:tags r:id="rId1"/>
    </p:custDataLst>
    <p:extLst>
      <p:ext uri="{BB962C8B-B14F-4D97-AF65-F5344CB8AC3E}">
        <p14:creationId xmlns:p14="http://schemas.microsoft.com/office/powerpoint/2010/main" val="21034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tabLst>
                <a:tab pos="2517775" algn="l"/>
              </a:tabLst>
            </a:pPr>
            <a:r>
              <a:rPr lang="es" b="1" i="0" u="none" cap="none" baseline="0"/>
              <a:t>Conecta con socios y participantes afines e inicia colaboraciones</a:t>
            </a:r>
            <a:endParaRPr lang="es"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14</a:t>
            </a:fld>
            <a:endParaRPr lang="es" dirty="0"/>
          </a:p>
        </p:txBody>
      </p:sp>
      <p:sp>
        <p:nvSpPr>
          <p:cNvPr id="4" name="Rectangle 3"/>
          <p:cNvSpPr/>
          <p:nvPr/>
        </p:nvSpPr>
        <p:spPr>
          <a:xfrm>
            <a:off x="381000" y="2521825"/>
            <a:ext cx="4391416" cy="3416320"/>
          </a:xfrm>
          <a:prstGeom prst="rect">
            <a:avLst/>
          </a:prstGeom>
        </p:spPr>
        <p:txBody>
          <a:bodyPr wrap="square">
            <a:spAutoFit/>
          </a:bodyPr>
          <a:lstStyle/>
          <a:p>
            <a:pPr algn="l" rtl="0"/>
            <a:r>
              <a:rPr lang="es" sz="2400" b="0" i="0" u="none" baseline="0">
                <a:latin typeface="Georgia" panose="02040502050405020303" pitchFamily="18" charset="0"/>
                <a:ea typeface="ヒラギノ角ゴ Pro W3" pitchFamily="-84" charset="-128"/>
              </a:rPr>
              <a:t>Mediante su afiliación a los GAR, nuestros socios y participantes conectan con rotarios que tienen ideas afines a las suyas en todo el mundo. Del mismo modo, se reúnen y conectan con ellos en persona durante eventos y actividades de Rotary para iniciar colaboraciones. </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99959" y="1928595"/>
            <a:ext cx="6350174" cy="4233449"/>
          </a:xfrm>
          <a:prstGeom prst="rect">
            <a:avLst/>
          </a:prstGeom>
        </p:spPr>
      </p:pic>
    </p:spTree>
    <p:custDataLst>
      <p:tags r:id="rId1"/>
    </p:custDataLst>
    <p:extLst>
      <p:ext uri="{BB962C8B-B14F-4D97-AF65-F5344CB8AC3E}">
        <p14:creationId xmlns:p14="http://schemas.microsoft.com/office/powerpoint/2010/main" val="32847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s" b="1" i="0" u="none" cap="none" baseline="0"/>
              <a:t>Los GAR empoderan a nuestros socios y participantes </a:t>
            </a:r>
            <a:endParaRPr lang="es" cap="none" dirty="0"/>
          </a:p>
        </p:txBody>
      </p:sp>
      <p:sp>
        <p:nvSpPr>
          <p:cNvPr id="3" name="Content Placeholder 2"/>
          <p:cNvSpPr>
            <a:spLocks noGrp="1"/>
          </p:cNvSpPr>
          <p:nvPr>
            <p:ph idx="1"/>
          </p:nvPr>
        </p:nvSpPr>
        <p:spPr>
          <a:xfrm>
            <a:off x="380999" y="1875099"/>
            <a:ext cx="11506199" cy="4301864"/>
          </a:xfrm>
        </p:spPr>
        <p:txBody>
          <a:bodyPr>
            <a:normAutofit/>
          </a:bodyPr>
          <a:lstStyle/>
          <a:p>
            <a:pPr marL="0" indent="0" algn="l" rtl="0">
              <a:buNone/>
            </a:pPr>
            <a:r>
              <a:rPr lang="es" b="0" i="0" u="none" baseline="0">
                <a:latin typeface="Georgia" panose="02040502050405020303" pitchFamily="18" charset="0"/>
                <a:ea typeface="ヒラギノ角ゴ Pro W3" pitchFamily="-84" charset="-128"/>
              </a:rPr>
              <a:t>Los GAR también empoderan a nuestros socios y participantes para formar grupos internacionales afiliados a Rotary dedicados a abordar asuntos fundamentales. </a:t>
            </a:r>
          </a:p>
          <a:p>
            <a:pPr marL="0" indent="0" algn="l" rtl="0">
              <a:buNone/>
            </a:pPr>
            <a:endParaRPr lang="es" altLang="en-US" dirty="0">
              <a:latin typeface="Georgia" panose="02040502050405020303" pitchFamily="18" charset="0"/>
              <a:ea typeface="ヒラギノ角ゴ Pro W3" pitchFamily="-84" charset="-128"/>
            </a:endParaRPr>
          </a:p>
          <a:p>
            <a:pPr marL="0" indent="0" algn="l" rtl="0">
              <a:buNone/>
            </a:pPr>
            <a:r>
              <a:rPr lang="es" b="0" i="0" u="none" baseline="0">
                <a:latin typeface="Georgia" panose="02040502050405020303" pitchFamily="18" charset="0"/>
                <a:ea typeface="ヒラギノ角ゴ Pro W3" pitchFamily="-84" charset="-128"/>
              </a:rPr>
              <a:t>Cualquier rotario/a, rotaractiano/a o becario/a de Rotary pro Paz puede proponer un nuevo GAR si puede movilizar un mínimo de 50 socios de cinco países alrededor de un área de servicio específica. </a:t>
            </a:r>
          </a:p>
          <a:p>
            <a:pPr marL="0" indent="0" algn="l" rtl="0">
              <a:buNone/>
            </a:pPr>
            <a:endParaRPr lang="es" altLang="en-US" dirty="0">
              <a:latin typeface="Georgia" panose="02040502050405020303" pitchFamily="18" charset="0"/>
              <a:ea typeface="ヒラギノ角ゴ Pro W3" pitchFamily="-84" charset="-128"/>
            </a:endParaRPr>
          </a:p>
          <a:p>
            <a:pPr marL="0" indent="0" algn="l" rtl="0">
              <a:buNone/>
            </a:pPr>
            <a:r>
              <a:rPr lang="es" b="0" i="0" u="none" baseline="0">
                <a:latin typeface="Georgia" panose="02040502050405020303" pitchFamily="18" charset="0"/>
                <a:ea typeface="ヒラギノ角ゴ Pro W3" pitchFamily="-84" charset="-128"/>
              </a:rPr>
              <a:t>Los grupos potenciales deben remitir un plan de acción que demuestre que sus socios cuentan con conocimientos profesionales en un área específica y un plan detallado que muestre el modo en que el grupo brindará apoyo a los clubes y distritos de todo el mundo.  </a:t>
            </a:r>
            <a:endParaRPr lang="es" altLang="en-US" dirty="0">
              <a:latin typeface="Georgia" panose="02040502050405020303" pitchFamily="18" charset="0"/>
              <a:ea typeface="ヒラギノ角ゴ Pro W3" pitchFamily="-84" charset="-128"/>
            </a:endParaRPr>
          </a:p>
          <a:p>
            <a:endParaRPr lang="e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lgn="r" rtl="0"/>
            <a:fld id="{97A94E25-127B-4C48-AF96-44BA7B823777}" type="slidenum">
              <a:rPr/>
              <a:pPr/>
              <a:t>15</a:t>
            </a:fld>
            <a:endParaRPr lang="es" dirty="0"/>
          </a:p>
        </p:txBody>
      </p:sp>
    </p:spTree>
    <p:custDataLst>
      <p:tags r:id="rId1"/>
    </p:custDataLst>
    <p:extLst>
      <p:ext uri="{BB962C8B-B14F-4D97-AF65-F5344CB8AC3E}">
        <p14:creationId xmlns:p14="http://schemas.microsoft.com/office/powerpoint/2010/main" val="6553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64073" cy="1481558"/>
          </a:xfrm>
        </p:spPr>
        <p:txBody>
          <a:bodyPr>
            <a:normAutofit/>
          </a:bodyPr>
          <a:lstStyle/>
          <a:p>
            <a:pPr algn="l" rtl="0"/>
            <a:r>
              <a:rPr lang="es" sz="4200" b="1" i="0" u="none" cap="none" baseline="0"/>
              <a:t>Los GAR involucran a los exbecarios de Rotary</a:t>
            </a:r>
            <a:endParaRPr lang="es" sz="4200" cap="none" dirty="0"/>
          </a:p>
        </p:txBody>
      </p:sp>
      <p:pic>
        <p:nvPicPr>
          <p:cNvPr id="5" name="Content Placeholder 4"/>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2294751" y="1643604"/>
            <a:ext cx="7177937" cy="4785291"/>
          </a:xfrm>
        </p:spPr>
      </p:pic>
      <p:sp>
        <p:nvSpPr>
          <p:cNvPr id="4" name="Slide Number Placeholder 3"/>
          <p:cNvSpPr>
            <a:spLocks noGrp="1"/>
          </p:cNvSpPr>
          <p:nvPr>
            <p:ph type="sldNum" sz="quarter" idx="12"/>
          </p:nvPr>
        </p:nvSpPr>
        <p:spPr/>
        <p:txBody>
          <a:bodyPr/>
          <a:lstStyle/>
          <a:p>
            <a:pPr algn="r" rtl="0"/>
            <a:fld id="{97A94E25-127B-4C48-AF96-44BA7B823777}" type="slidenum">
              <a:rPr/>
              <a:pPr/>
              <a:t>16</a:t>
            </a:fld>
            <a:endParaRPr lang="es" dirty="0"/>
          </a:p>
        </p:txBody>
      </p:sp>
    </p:spTree>
    <p:custDataLst>
      <p:tags r:id="rId1"/>
    </p:custDataLst>
    <p:extLst>
      <p:ext uri="{BB962C8B-B14F-4D97-AF65-F5344CB8AC3E}">
        <p14:creationId xmlns:p14="http://schemas.microsoft.com/office/powerpoint/2010/main" val="26139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3600" b="1" i="0" u="none" cap="none" baseline="0"/>
              <a:t>Los GAR atraen a nuevos socios con conocimientos especializados</a:t>
            </a:r>
            <a:endParaRPr lang="es" sz="36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17</a:t>
            </a:fld>
            <a:endParaRPr lang="es" dirty="0"/>
          </a:p>
        </p:txBody>
      </p:sp>
      <p:sp>
        <p:nvSpPr>
          <p:cNvPr id="4" name="Content Placeholder 2"/>
          <p:cNvSpPr txBox="1">
            <a:spLocks/>
          </p:cNvSpPr>
          <p:nvPr/>
        </p:nvSpPr>
        <p:spPr bwMode="auto">
          <a:xfrm>
            <a:off x="1734854" y="1981200"/>
            <a:ext cx="8305800" cy="4876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 typeface="Arial" panose="020B0604020202020204" pitchFamily="34" charset="0"/>
              <a:buNone/>
              <a:defRPr/>
            </a:pPr>
            <a:endParaRPr lang="es" altLang="en-US" sz="2400" dirty="0">
              <a:latin typeface="Georgia" panose="02040502050405020303" pitchFamily="18" charset="0"/>
            </a:endParaRPr>
          </a:p>
          <a:p>
            <a:pPr marL="0" indent="0" algn="ctr" rtl="0">
              <a:buFont typeface="Arial" panose="020B0604020202020204" pitchFamily="34" charset="0"/>
              <a:buNone/>
              <a:defRPr/>
            </a:pPr>
            <a:r>
              <a:rPr lang="es" b="0" i="0" u="none" baseline="0">
                <a:solidFill>
                  <a:schemeClr val="bg2">
                    <a:lumMod val="10000"/>
                  </a:schemeClr>
                </a:solidFill>
                <a:latin typeface="Georgia" panose="02040502050405020303" pitchFamily="18" charset="0"/>
              </a:rPr>
              <a:t>Colaboraciones de los GAR con organizaciones con conocimientos técnicos.</a:t>
            </a:r>
          </a:p>
          <a:p>
            <a:pPr marL="0" indent="0" algn="ctr" rtl="0">
              <a:buFont typeface="Arial" panose="020B0604020202020204" pitchFamily="34" charset="0"/>
              <a:buNone/>
              <a:defRPr/>
            </a:pPr>
            <a:endParaRPr lang="es" altLang="en-US" sz="2600" dirty="0">
              <a:latin typeface="Georgia" panose="02040502050405020303" pitchFamily="18" charset="0"/>
            </a:endParaRPr>
          </a:p>
          <a:p>
            <a:pPr marL="0" indent="0" algn="ctr" rtl="0">
              <a:buFont typeface="Arial" panose="020B0604020202020204" pitchFamily="34" charset="0"/>
              <a:buNone/>
              <a:defRPr/>
            </a:pPr>
            <a:endParaRPr lang="es" altLang="en-US" sz="2600" dirty="0">
              <a:latin typeface="Georgia" panose="02040502050405020303" pitchFamily="18" charset="0"/>
            </a:endParaRPr>
          </a:p>
          <a:p>
            <a:pPr marL="0" indent="0" algn="ctr" rtl="0">
              <a:buFont typeface="Arial" panose="020B0604020202020204" pitchFamily="34" charset="0"/>
              <a:buNone/>
              <a:defRPr/>
            </a:pPr>
            <a:endParaRPr lang="es" altLang="en-US" dirty="0">
              <a:latin typeface="Georgia" panose="02040502050405020303" pitchFamily="18" charset="0"/>
            </a:endParaRPr>
          </a:p>
          <a:p>
            <a:pPr marL="0" indent="0" algn="ctr" rtl="0">
              <a:buFont typeface="Arial" panose="020B0604020202020204" pitchFamily="34" charset="0"/>
              <a:buNone/>
              <a:defRPr/>
            </a:pPr>
            <a:r>
              <a:rPr lang="es" b="0" i="0" u="none" baseline="0">
                <a:solidFill>
                  <a:schemeClr val="bg2">
                    <a:lumMod val="10000"/>
                  </a:schemeClr>
                </a:solidFill>
                <a:latin typeface="Georgia" panose="02040502050405020303" pitchFamily="18" charset="0"/>
              </a:rPr>
              <a:t>Nuevos socios preparados se afilian a Rotary.</a:t>
            </a:r>
          </a:p>
          <a:p>
            <a:pPr marL="0" indent="0" algn="ctr" rtl="0">
              <a:buFont typeface="Arial" panose="020B0604020202020204" pitchFamily="34" charset="0"/>
              <a:buNone/>
              <a:defRPr/>
            </a:pPr>
            <a:endParaRPr lang="es" altLang="en-US" dirty="0">
              <a:latin typeface="Georgia" panose="02040502050405020303" pitchFamily="18" charset="0"/>
            </a:endParaRPr>
          </a:p>
          <a:p>
            <a:pPr marL="0" indent="0" algn="l" rtl="0">
              <a:buFont typeface="Arial" panose="020B0604020202020204" pitchFamily="34" charset="0"/>
              <a:buNone/>
              <a:defRPr/>
            </a:pPr>
            <a:endParaRPr lang="es" altLang="en-US" sz="2400" dirty="0">
              <a:latin typeface="Georgia" panose="02040502050405020303" pitchFamily="18" charset="0"/>
            </a:endParaRPr>
          </a:p>
        </p:txBody>
      </p:sp>
      <p:sp>
        <p:nvSpPr>
          <p:cNvPr id="6" name="Down Arrow 5"/>
          <p:cNvSpPr/>
          <p:nvPr/>
        </p:nvSpPr>
        <p:spPr>
          <a:xfrm>
            <a:off x="5144674" y="3493501"/>
            <a:ext cx="1476375" cy="1006475"/>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 sz="2400" b="0" i="0" u="none" strike="noStrike" kern="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070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3600" b="1" i="0" u="none" cap="none" baseline="0"/>
              <a:t>Los GAR apoyan las subvenciones globales y las </a:t>
            </a:r>
            <a:br>
              <a:rPr lang="es" sz="3600" cap="none"/>
            </a:br>
            <a:r>
              <a:rPr lang="es" sz="3600" b="1" i="0" u="none" cap="none" baseline="0"/>
              <a:t>redes distritales de recursos</a:t>
            </a:r>
            <a:endParaRPr lang="es" sz="36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18</a:t>
            </a:fld>
            <a:endParaRPr lang="es" dirty="0"/>
          </a:p>
        </p:txBody>
      </p:sp>
      <p:sp>
        <p:nvSpPr>
          <p:cNvPr id="4" name="Content Placeholder 2"/>
          <p:cNvSpPr txBox="1">
            <a:spLocks/>
          </p:cNvSpPr>
          <p:nvPr/>
        </p:nvSpPr>
        <p:spPr bwMode="auto">
          <a:xfrm>
            <a:off x="1003300" y="1987463"/>
            <a:ext cx="9474200"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defRPr/>
            </a:pPr>
            <a:r>
              <a:rPr lang="es" sz="2600" b="1" i="0" u="none" baseline="0">
                <a:solidFill>
                  <a:schemeClr val="bg2">
                    <a:lumMod val="10000"/>
                  </a:schemeClr>
                </a:solidFill>
                <a:latin typeface="Georgia" panose="02040502050405020303" pitchFamily="18" charset="0"/>
              </a:rPr>
              <a:t>Los GAR ayudan a los clubes/distritos a:</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Evaluar las necesidades en las comunidades</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Establecer planes de monitoreo y evaluación</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Redactar las solicitudes de subvenciones globales</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Identificar colaboradores internacionales y/o cooperantes </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Captar fondos para una posible subvención global</a:t>
            </a:r>
          </a:p>
          <a:p>
            <a:pPr algn="l" rtl="0">
              <a:spcBef>
                <a:spcPts val="1200"/>
              </a:spcBef>
              <a:buFont typeface="Wingdings" panose="05000000000000000000" pitchFamily="2" charset="2"/>
              <a:buChar char="§"/>
              <a:defRPr/>
            </a:pPr>
            <a:r>
              <a:rPr lang="es" sz="2600" b="0" i="0" u="none" baseline="0">
                <a:solidFill>
                  <a:schemeClr val="bg2">
                    <a:lumMod val="10000"/>
                  </a:schemeClr>
                </a:solidFill>
                <a:latin typeface="Georgia" panose="02040502050405020303" pitchFamily="18" charset="0"/>
              </a:rPr>
              <a:t>Incorporar organizaciones gubernamentales y otras instituciones regionales y nacionales</a:t>
            </a:r>
          </a:p>
          <a:p>
            <a:pPr marL="0" indent="0" algn="l" rtl="0">
              <a:buFont typeface="Arial" panose="020B0604020202020204" pitchFamily="34" charset="0"/>
              <a:buNone/>
              <a:defRPr/>
            </a:pPr>
            <a:endParaRPr lang="es" altLang="en-US" sz="26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13863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4000" b="1" i="0" u="none" cap="none" baseline="0"/>
              <a:t>Beneficios que aportan los GAR a Rotary</a:t>
            </a:r>
            <a:endParaRPr lang="es" sz="40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19</a:t>
            </a:fld>
            <a:endParaRPr lang="es" dirty="0"/>
          </a:p>
        </p:txBody>
      </p:sp>
      <p:sp>
        <p:nvSpPr>
          <p:cNvPr id="4" name="Content Placeholder 2"/>
          <p:cNvSpPr txBox="1">
            <a:spLocks/>
          </p:cNvSpPr>
          <p:nvPr/>
        </p:nvSpPr>
        <p:spPr bwMode="auto">
          <a:xfrm>
            <a:off x="723899" y="1873685"/>
            <a:ext cx="10547839"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Aportan conocimientos técnicos, colaboradores y fondos a los proyectos.</a:t>
            </a:r>
          </a:p>
          <a:p>
            <a:pPr algn="l" rtl="0">
              <a:spcBef>
                <a:spcPts val="1200"/>
              </a:spcBef>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Mejoran el impacto y la imagen pública de Rotary.</a:t>
            </a:r>
          </a:p>
          <a:p>
            <a:pPr algn="l" rtl="0">
              <a:spcBef>
                <a:spcPts val="1200"/>
              </a:spcBef>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Ofrecen a los socios y participantes oportunidades para involucrarse en actividades de servicio fuera de sus clubes, distritos y países. </a:t>
            </a:r>
          </a:p>
          <a:p>
            <a:pPr algn="l" rtl="0">
              <a:spcBef>
                <a:spcPts val="1200"/>
              </a:spcBef>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Proporcionan oportunidades para conectar con rotarios y participantes con ideas afines de todo el mundo.</a:t>
            </a:r>
          </a:p>
          <a:p>
            <a:pPr algn="l" rtl="0">
              <a:spcBef>
                <a:spcPts val="1200"/>
              </a:spcBef>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Empoderan a nuestros socios y participantes e involucran a nuestros exbecarios. </a:t>
            </a:r>
          </a:p>
          <a:p>
            <a:pPr algn="l" rtl="0">
              <a:spcBef>
                <a:spcPts val="1200"/>
              </a:spcBef>
              <a:buFont typeface="Wingdings" panose="05000000000000000000" pitchFamily="2" charset="2"/>
              <a:buChar char="ü"/>
              <a:defRPr/>
            </a:pPr>
            <a:r>
              <a:rPr lang="es" sz="2600" b="0" i="0" u="none" baseline="0" dirty="0">
                <a:solidFill>
                  <a:schemeClr val="bg2">
                    <a:lumMod val="10000"/>
                  </a:schemeClr>
                </a:solidFill>
                <a:latin typeface="Georgia" panose="02040502050405020303" pitchFamily="18" charset="0"/>
              </a:rPr>
              <a:t> Apoyan las subvenciones globales y las redes distritales de recursos.</a:t>
            </a:r>
            <a:endParaRPr lang="es" altLang="en-US" sz="2600" dirty="0">
              <a:solidFill>
                <a:schemeClr val="bg2">
                  <a:lumMod val="10000"/>
                </a:schemeClr>
              </a:solidFill>
              <a:latin typeface="Georgia" panose="02040502050405020303" pitchFamily="18" charset="0"/>
            </a:endParaRPr>
          </a:p>
          <a:p>
            <a:pPr marL="0" indent="0" algn="l" rtl="0">
              <a:spcBef>
                <a:spcPts val="1200"/>
              </a:spcBef>
              <a:buFont typeface="Arial" panose="020B0604020202020204" pitchFamily="34" charset="0"/>
              <a:buNone/>
              <a:defRPr/>
            </a:pPr>
            <a:endParaRPr lang="es" altLang="en-US" sz="26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29572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493133"/>
          </a:xfrm>
        </p:spPr>
        <p:txBody>
          <a:bodyPr/>
          <a:lstStyle/>
          <a:p>
            <a:pPr algn="l" rtl="0"/>
            <a:r>
              <a:rPr lang="es" b="1" i="0" u="none" cap="none" baseline="0"/>
              <a:t>Grupos de Acción de Rotary (GAR)</a:t>
            </a:r>
            <a:endParaRPr lang="es" cap="none"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normAutofit fontScale="92500" lnSpcReduction="10000"/>
          </a:bodyPr>
          <a:lstStyle/>
          <a:p>
            <a:pPr marL="0" indent="0" algn="l" rtl="0">
              <a:buNone/>
              <a:defRPr/>
            </a:pPr>
            <a:r>
              <a:rPr lang="es" b="1" i="0" u="none" baseline="0">
                <a:solidFill>
                  <a:srgbClr val="01B4E7"/>
                </a:solidFill>
                <a:latin typeface="Georgia" panose="02040502050405020303" pitchFamily="18" charset="0"/>
              </a:rPr>
              <a:t>¿Quiénes son?</a:t>
            </a:r>
          </a:p>
          <a:p>
            <a:pPr marL="0" indent="0" algn="l" rtl="0">
              <a:buNone/>
              <a:defRPr/>
            </a:pPr>
            <a:r>
              <a:rPr lang="es" b="0" i="0" u="none" baseline="0">
                <a:solidFill>
                  <a:schemeClr val="bg2">
                    <a:lumMod val="10000"/>
                  </a:schemeClr>
                </a:solidFill>
                <a:latin typeface="Georgia" panose="02040502050405020303" pitchFamily="18" charset="0"/>
              </a:rPr>
              <a:t>Grupos internacionales organizados por rotarios, rotaractianos y becarios de Rotary pro Paz con experiencia y conocimientos profesionales en un campo específico.</a:t>
            </a:r>
            <a:endParaRPr lang="es" altLang="en-US" dirty="0">
              <a:solidFill>
                <a:schemeClr val="bg2">
                  <a:lumMod val="10000"/>
                </a:schemeClr>
              </a:solidFill>
              <a:latin typeface="Georgia" panose="02040502050405020303" pitchFamily="18" charset="0"/>
            </a:endParaRPr>
          </a:p>
          <a:p>
            <a:pPr marL="0" indent="0" algn="l" rtl="0">
              <a:buNone/>
              <a:defRPr/>
            </a:pPr>
            <a:endParaRPr lang="es" altLang="en-US" dirty="0">
              <a:latin typeface="Georgia" panose="02040502050405020303" pitchFamily="18" charset="0"/>
            </a:endParaRPr>
          </a:p>
          <a:p>
            <a:pPr marL="0" indent="0" algn="l" rtl="0">
              <a:buNone/>
              <a:defRPr/>
            </a:pPr>
            <a:r>
              <a:rPr lang="es" b="1" i="0" u="none" baseline="0">
                <a:solidFill>
                  <a:srgbClr val="01B4E7"/>
                </a:solidFill>
                <a:latin typeface="Georgia" panose="02040502050405020303" pitchFamily="18" charset="0"/>
              </a:rPr>
              <a:t>¿Qué hacen?</a:t>
            </a:r>
          </a:p>
          <a:p>
            <a:pPr marL="0" indent="0" algn="l" rtl="0">
              <a:buNone/>
              <a:defRPr/>
            </a:pPr>
            <a:r>
              <a:rPr lang="es" b="0" i="0" u="none" baseline="0">
                <a:solidFill>
                  <a:schemeClr val="bg2">
                    <a:lumMod val="10000"/>
                  </a:schemeClr>
                </a:solidFill>
                <a:latin typeface="Georgia" panose="02040502050405020303" pitchFamily="18" charset="0"/>
              </a:rPr>
              <a:t>Ayudan a los clubes y distritos a planificar e implementar proyectos a gran escala en un área específica.</a:t>
            </a:r>
          </a:p>
          <a:p>
            <a:pPr marL="0" indent="0" algn="l" rtl="0">
              <a:buNone/>
              <a:defRPr/>
            </a:pPr>
            <a:endParaRPr lang="es" altLang="en-US" dirty="0">
              <a:latin typeface="Georgia" panose="02040502050405020303" pitchFamily="18" charset="0"/>
            </a:endParaRPr>
          </a:p>
          <a:p>
            <a:pPr marL="0" indent="0" algn="l" rtl="0">
              <a:buNone/>
              <a:defRPr/>
            </a:pPr>
            <a:r>
              <a:rPr lang="es" b="1" i="0" u="none" baseline="0">
                <a:solidFill>
                  <a:srgbClr val="01B4E7"/>
                </a:solidFill>
                <a:latin typeface="Georgia" panose="02040502050405020303" pitchFamily="18" charset="0"/>
              </a:rPr>
              <a:t>¿Por qué lo hacen?</a:t>
            </a:r>
          </a:p>
          <a:p>
            <a:pPr marL="0" indent="0" algn="l" rtl="0">
              <a:buNone/>
              <a:defRPr/>
            </a:pPr>
            <a:r>
              <a:rPr lang="es" b="0" i="0" u="none" baseline="0">
                <a:solidFill>
                  <a:schemeClr val="bg2">
                    <a:lumMod val="10000"/>
                  </a:schemeClr>
                </a:solidFill>
                <a:latin typeface="Georgia" panose="02040502050405020303" pitchFamily="18" charset="0"/>
              </a:rPr>
              <a:t>Porque cuentan con conocimientos y experiencia relevantes en un tipo de actividad de servicio en particular.</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algn="r" rtl="0"/>
            <a:fld id="{97A94E25-127B-4C48-AF96-44BA7B823777}" type="slidenum">
              <a:rPr/>
              <a:pPr/>
              <a:t>2</a:t>
            </a:fld>
            <a:endParaRPr lang="es" dirty="0"/>
          </a:p>
        </p:txBody>
      </p:sp>
    </p:spTree>
    <p:custDataLst>
      <p:tags r:id="rId1"/>
    </p:custDataLst>
    <p:extLst>
      <p:ext uri="{BB962C8B-B14F-4D97-AF65-F5344CB8AC3E}">
        <p14:creationId xmlns:p14="http://schemas.microsoft.com/office/powerpoint/2010/main" val="8238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pPr algn="r" rtl="0"/>
            <a:fld id="{97A94E25-127B-4C48-AF96-44BA7B823777}" type="slidenum">
              <a:rPr/>
              <a:pPr/>
              <a:t>20</a:t>
            </a:fld>
            <a:endParaRPr lang="e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s" dirty="0"/>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pPr rtl="0"/>
            <a:r>
              <a:rPr lang="es" b="1" i="0" u="none" baseline="0"/>
              <a:t>Involúcrate</a:t>
            </a:r>
            <a:endParaRPr lang="es" dirty="0"/>
          </a:p>
        </p:txBody>
      </p:sp>
    </p:spTree>
    <p:custDataLst>
      <p:tags r:id="rId1"/>
    </p:custDataLst>
    <p:extLst>
      <p:ext uri="{BB962C8B-B14F-4D97-AF65-F5344CB8AC3E}">
        <p14:creationId xmlns:p14="http://schemas.microsoft.com/office/powerpoint/2010/main" val="35233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3600" b="1" i="0" u="none" cap="none" baseline="0"/>
              <a:t>Cómo involucrarse y trabajar con los GAR</a:t>
            </a:r>
            <a:endParaRPr lang="es" sz="36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21</a:t>
            </a:fld>
            <a:endParaRPr lang="es" dirty="0"/>
          </a:p>
        </p:txBody>
      </p:sp>
      <p:sp>
        <p:nvSpPr>
          <p:cNvPr id="4" name="Rectangle 3"/>
          <p:cNvSpPr/>
          <p:nvPr/>
        </p:nvSpPr>
        <p:spPr>
          <a:xfrm>
            <a:off x="381000" y="1852804"/>
            <a:ext cx="11382912" cy="4524315"/>
          </a:xfrm>
          <a:prstGeom prst="rect">
            <a:avLst/>
          </a:prstGeom>
        </p:spPr>
        <p:txBody>
          <a:bodyPr wrap="square">
            <a:spAutoFit/>
          </a:bodyPr>
          <a:lstStyle/>
          <a:p>
            <a:pPr algn="l" rtl="0">
              <a:defRPr/>
            </a:pPr>
            <a:r>
              <a:rPr lang="es" sz="2300" b="0" i="0" u="none" baseline="0" dirty="0">
                <a:solidFill>
                  <a:schemeClr val="bg2">
                    <a:lumMod val="10000"/>
                  </a:schemeClr>
                </a:solidFill>
                <a:latin typeface="Georgia" pitchFamily="18" charset="0"/>
              </a:rPr>
              <a:t>Visita</a:t>
            </a:r>
            <a:r>
              <a:rPr lang="es" sz="2300" b="0" i="0" u="none" baseline="0" dirty="0">
                <a:latin typeface="Georgia" pitchFamily="18" charset="0"/>
              </a:rPr>
              <a:t> </a:t>
            </a:r>
            <a:r>
              <a:rPr lang="es" sz="2300" b="0" i="0" u="none" baseline="0" dirty="0">
                <a:latin typeface="Georgia" pitchFamily="18" charset="0"/>
                <a:hlinkClick r:id="rId4"/>
              </a:rPr>
              <a:t>www.rotary.org/es/actiongroups</a:t>
            </a:r>
            <a:r>
              <a:rPr lang="es" sz="2300" b="0" i="0" u="none" baseline="0" dirty="0">
                <a:latin typeface="Georgia" pitchFamily="18" charset="0"/>
              </a:rPr>
              <a:t> </a:t>
            </a:r>
            <a:r>
              <a:rPr lang="es" sz="2300" b="0" i="0" u="none" baseline="0" dirty="0">
                <a:solidFill>
                  <a:schemeClr val="bg2">
                    <a:lumMod val="10000"/>
                  </a:schemeClr>
                </a:solidFill>
                <a:latin typeface="Georgia" pitchFamily="18" charset="0"/>
              </a:rPr>
              <a:t>para más información sobre cada GAR.</a:t>
            </a:r>
          </a:p>
          <a:p>
            <a:pPr algn="l" rtl="0">
              <a:spcBef>
                <a:spcPts val="800"/>
              </a:spcBef>
              <a:spcAft>
                <a:spcPts val="600"/>
              </a:spcAft>
              <a:defRPr/>
            </a:pPr>
            <a:r>
              <a:rPr lang="es" sz="2300" b="0" i="0" u="none" baseline="0" dirty="0">
                <a:solidFill>
                  <a:schemeClr val="bg2">
                    <a:lumMod val="10000"/>
                  </a:schemeClr>
                </a:solidFill>
                <a:latin typeface="Georgia" pitchFamily="18" charset="0"/>
              </a:rPr>
              <a:t>Comunícate directamente* con un GAR para: </a:t>
            </a:r>
          </a:p>
          <a:p>
            <a:pPr lvl="2" algn="l" rtl="0">
              <a:buFont typeface="Wingdings" panose="05000000000000000000" pitchFamily="2" charset="2"/>
              <a:buChar char="ü"/>
              <a:defRPr/>
            </a:pPr>
            <a:r>
              <a:rPr lang="es" sz="2300" b="0" i="0" u="none" baseline="0" dirty="0">
                <a:solidFill>
                  <a:schemeClr val="bg2">
                    <a:lumMod val="10000"/>
                  </a:schemeClr>
                </a:solidFill>
                <a:latin typeface="Georgia" pitchFamily="18" charset="0"/>
              </a:rPr>
              <a:t>Solicitar asistencia en la planificación e implementación de tus proeyctos;</a:t>
            </a:r>
            <a:endParaRPr lang="es" sz="2300" dirty="0">
              <a:solidFill>
                <a:schemeClr val="bg2">
                  <a:lumMod val="10000"/>
                </a:schemeClr>
              </a:solidFill>
              <a:latin typeface="Georgia" pitchFamily="18" charset="0"/>
            </a:endParaRPr>
          </a:p>
          <a:p>
            <a:pPr lvl="2" algn="l" rtl="0">
              <a:buFont typeface="Wingdings" panose="05000000000000000000" pitchFamily="2" charset="2"/>
              <a:buChar char="ü"/>
              <a:defRPr/>
            </a:pPr>
            <a:r>
              <a:rPr lang="es" sz="2300" b="0" i="0" u="none" baseline="0" dirty="0">
                <a:solidFill>
                  <a:schemeClr val="bg2">
                    <a:lumMod val="10000"/>
                  </a:schemeClr>
                </a:solidFill>
                <a:latin typeface="Georgia" pitchFamily="18" charset="0"/>
              </a:rPr>
              <a:t>Identificar colaboradores, recursos y mejores práctica en un área específica;</a:t>
            </a:r>
          </a:p>
          <a:p>
            <a:pPr lvl="2" algn="l" rtl="0">
              <a:buFont typeface="Wingdings" panose="05000000000000000000" pitchFamily="2" charset="2"/>
              <a:buChar char="ü"/>
              <a:defRPr/>
            </a:pPr>
            <a:r>
              <a:rPr lang="es" sz="2300" b="0" i="0" u="none" baseline="0" dirty="0">
                <a:solidFill>
                  <a:schemeClr val="bg2">
                    <a:lumMod val="10000"/>
                  </a:schemeClr>
                </a:solidFill>
                <a:latin typeface="Georgia" pitchFamily="18" charset="0"/>
              </a:rPr>
              <a:t>Unirte a un grupo de tu interés y/o ofrecer tus conocimientos especializados;</a:t>
            </a:r>
            <a:endParaRPr lang="es" sz="2300" dirty="0">
              <a:solidFill>
                <a:schemeClr val="bg2">
                  <a:lumMod val="10000"/>
                </a:schemeClr>
              </a:solidFill>
              <a:latin typeface="Georgia" pitchFamily="18" charset="0"/>
            </a:endParaRPr>
          </a:p>
          <a:p>
            <a:pPr lvl="2" algn="l" rtl="0">
              <a:buFont typeface="Wingdings" panose="05000000000000000000" pitchFamily="2" charset="2"/>
              <a:buChar char="ü"/>
              <a:defRPr/>
            </a:pPr>
            <a:r>
              <a:rPr lang="es" sz="2300" b="0" i="0" u="none" baseline="0" dirty="0">
                <a:solidFill>
                  <a:schemeClr val="bg2">
                    <a:lumMod val="10000"/>
                  </a:schemeClr>
                </a:solidFill>
                <a:latin typeface="Georgia" pitchFamily="18" charset="0"/>
              </a:rPr>
              <a:t> Invitar a un socio local de un GAR para que dé una charla en tu club o distrito.</a:t>
            </a:r>
            <a:endParaRPr lang="es" sz="2300" dirty="0">
              <a:solidFill>
                <a:schemeClr val="bg2">
                  <a:lumMod val="10000"/>
                </a:schemeClr>
              </a:solidFill>
              <a:latin typeface="Georgia" pitchFamily="18" charset="0"/>
            </a:endParaRPr>
          </a:p>
          <a:p>
            <a:pPr lvl="2">
              <a:spcBef>
                <a:spcPts val="1200"/>
              </a:spcBef>
              <a:spcAft>
                <a:spcPts val="1600"/>
              </a:spcAft>
              <a:defRPr/>
            </a:pPr>
            <a:r>
              <a:rPr lang="es" sz="2300" dirty="0">
                <a:solidFill>
                  <a:schemeClr val="bg2">
                    <a:lumMod val="10000"/>
                  </a:schemeClr>
                </a:solidFill>
                <a:latin typeface="Georgia" pitchFamily="18" charset="0"/>
              </a:rPr>
              <a:t>*La información de contacto para cada grupo se encuentra en el directorio de los GAR en </a:t>
            </a:r>
            <a:r>
              <a:rPr lang="es" sz="2300" dirty="0">
                <a:solidFill>
                  <a:schemeClr val="bg2">
                    <a:lumMod val="10000"/>
                  </a:schemeClr>
                </a:solidFill>
                <a:latin typeface="Georgia" pitchFamily="18" charset="0"/>
                <a:hlinkClick r:id="rId4"/>
              </a:rPr>
              <a:t>www.rotary.org/es</a:t>
            </a:r>
            <a:r>
              <a:rPr lang="es" sz="2300">
                <a:solidFill>
                  <a:schemeClr val="bg2">
                    <a:lumMod val="10000"/>
                  </a:schemeClr>
                </a:solidFill>
                <a:latin typeface="Georgia" pitchFamily="18" charset="0"/>
                <a:hlinkClick r:id="rId4"/>
              </a:rPr>
              <a:t>/actiongroups</a:t>
            </a:r>
            <a:r>
              <a:rPr lang="es" sz="2300">
                <a:solidFill>
                  <a:schemeClr val="bg2">
                    <a:lumMod val="10000"/>
                  </a:schemeClr>
                </a:solidFill>
                <a:latin typeface="Georgia" pitchFamily="18" charset="0"/>
              </a:rPr>
              <a:t>. </a:t>
            </a:r>
            <a:endParaRPr lang="es" sz="2300" dirty="0">
              <a:solidFill>
                <a:schemeClr val="bg2">
                  <a:lumMod val="10000"/>
                </a:schemeClr>
              </a:solidFill>
              <a:latin typeface="Georgia" pitchFamily="18" charset="0"/>
            </a:endParaRPr>
          </a:p>
          <a:p>
            <a:pPr algn="l" rtl="0">
              <a:defRPr/>
            </a:pPr>
            <a:r>
              <a:rPr lang="es" sz="2300" b="0" i="0" u="none" baseline="0" dirty="0">
                <a:solidFill>
                  <a:schemeClr val="bg2">
                    <a:lumMod val="10000"/>
                  </a:schemeClr>
                </a:solidFill>
                <a:latin typeface="Georgia" pitchFamily="18" charset="0"/>
              </a:rPr>
              <a:t>Utiliza la red de recursos de tu distrito para comunicarte con socios locales de los Grupos de Acción para solicitar que aporten tus conocimientos a tus proyectos.</a:t>
            </a:r>
            <a:endParaRPr lang="es" sz="2300" dirty="0">
              <a:solidFill>
                <a:schemeClr val="bg2">
                  <a:lumMod val="10000"/>
                </a:schemeClr>
              </a:solidFill>
              <a:latin typeface="Georgia" pitchFamily="18" charset="0"/>
            </a:endParaRPr>
          </a:p>
        </p:txBody>
      </p:sp>
    </p:spTree>
    <p:custDataLst>
      <p:tags r:id="rId1"/>
    </p:custDataLst>
    <p:extLst>
      <p:ext uri="{BB962C8B-B14F-4D97-AF65-F5344CB8AC3E}">
        <p14:creationId xmlns:p14="http://schemas.microsoft.com/office/powerpoint/2010/main" val="381556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2268416" y="1396993"/>
            <a:ext cx="6546994"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2148082" y="1203563"/>
            <a:ext cx="6787661" cy="3722598"/>
          </a:xfrm>
          <a:prstGeom prst="rect">
            <a:avLst/>
          </a:prstGeom>
          <a:noFill/>
        </p:spPr>
        <p:txBody>
          <a:bodyPr wrap="square" rtlCol="0" anchor="ctr">
            <a:noAutofit/>
          </a:bodyPr>
          <a:lstStyle/>
          <a:p>
            <a:pPr algn="ctr" rtl="0"/>
            <a:r>
              <a:rPr lang="es-ES" sz="6600" b="1" dirty="0">
                <a:solidFill>
                  <a:schemeClr val="bg1"/>
                </a:solidFill>
                <a:latin typeface="Arial" panose="020B0604020202020204" pitchFamily="34" charset="0"/>
                <a:ea typeface="Arial" charset="0"/>
                <a:cs typeface="Arial" panose="020B0604020202020204" pitchFamily="34" charset="0"/>
              </a:rPr>
              <a:t>¿</a:t>
            </a:r>
            <a:r>
              <a:rPr lang="es" sz="6600" b="1" i="0" u="none" baseline="0" dirty="0">
                <a:solidFill>
                  <a:schemeClr val="bg1"/>
                </a:solidFill>
                <a:latin typeface="Arial" panose="020B0604020202020204" pitchFamily="34" charset="0"/>
                <a:ea typeface="Arial" charset="0"/>
                <a:cs typeface="Arial" panose="020B0604020202020204" pitchFamily="34" charset="0"/>
              </a:rPr>
              <a:t>PREGUNTAS?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pPr algn="r" rtl="0"/>
            <a:fld id="{97A94E25-127B-4C48-AF96-44BA7B823777}" type="slidenum">
              <a:rPr/>
              <a:pPr/>
              <a:t>22</a:t>
            </a:fld>
            <a:endParaRPr lang="es" dirty="0"/>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5462"/>
          <a:stretch/>
        </p:blipFill>
        <p:spPr>
          <a:xfrm>
            <a:off x="0" y="-12526"/>
            <a:ext cx="12192000" cy="6870526"/>
          </a:xfrm>
          <a:prstGeom prst="rect">
            <a:avLst/>
          </a:prstGeom>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0"/>
            <a:ext cx="12192000" cy="6858000"/>
          </a:xfrm>
        </p:spPr>
        <p:txBody>
          <a:bodyPr/>
          <a:lstStyle/>
          <a:p>
            <a:endParaRPr lang="es" dirty="0"/>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298857" y="-239516"/>
            <a:ext cx="10209123" cy="980465"/>
          </a:xfrm>
        </p:spPr>
        <p:txBody>
          <a:bodyPr/>
          <a:lstStyle/>
          <a:p>
            <a:pPr lvl="0" algn="l" rtl="0"/>
            <a:r>
              <a:rPr lang="es" sz="3600" b="1" i="0" u="none" cap="none" baseline="0" dirty="0"/>
              <a:t>Estadísticas de los GAR en el año 2022-2023</a:t>
            </a:r>
            <a:endParaRPr lang="es" sz="3600" cap="none" dirty="0"/>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pPr algn="r" rtl="0"/>
            <a:fld id="{97A94E25-127B-4C48-AF96-44BA7B823777}" type="slidenum">
              <a:rPr/>
              <a:pPr/>
              <a:t>3</a:t>
            </a:fld>
            <a:endParaRPr lang="es" dirty="0"/>
          </a:p>
        </p:txBody>
      </p:sp>
      <p:grpSp>
        <p:nvGrpSpPr>
          <p:cNvPr id="4" name="Group 3"/>
          <p:cNvGrpSpPr/>
          <p:nvPr/>
        </p:nvGrpSpPr>
        <p:grpSpPr>
          <a:xfrm>
            <a:off x="298857" y="884430"/>
            <a:ext cx="4251158" cy="4251158"/>
            <a:chOff x="7312014" y="1948829"/>
            <a:chExt cx="4251158" cy="4251158"/>
          </a:xfrm>
        </p:grpSpPr>
        <p:sp>
          <p:nvSpPr>
            <p:cNvPr id="35" name="Oval 34">
              <a:extLst>
                <a:ext uri="{FF2B5EF4-FFF2-40B4-BE49-F238E27FC236}">
                  <a16:creationId xmlns:a16="http://schemas.microsoft.com/office/drawing/2014/main" id="{FD439950-EA10-405E-8513-079C0176184C}"/>
                </a:ext>
              </a:extLst>
            </p:cNvPr>
            <p:cNvSpPr/>
            <p:nvPr/>
          </p:nvSpPr>
          <p:spPr>
            <a:xfrm>
              <a:off x="7312014" y="1948829"/>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12014" y="2698705"/>
              <a:ext cx="4251158" cy="2062103"/>
            </a:xfrm>
            <a:prstGeom prst="rect">
              <a:avLst/>
            </a:prstGeom>
            <a:noFill/>
          </p:spPr>
          <p:txBody>
            <a:bodyPr wrap="square" rtlCol="0">
              <a:spAutoFit/>
            </a:bodyPr>
            <a:lstStyle/>
            <a:p>
              <a:pPr algn="ctr" rtl="0"/>
              <a:r>
                <a:rPr lang="es" sz="7200" b="1" dirty="0">
                  <a:solidFill>
                    <a:srgbClr val="FFFFFF"/>
                  </a:solidFill>
                  <a:latin typeface="Arial Black" panose="020B0A04020102020204" pitchFamily="34" charset="0"/>
                  <a:ea typeface="Arial Black" charset="0"/>
                  <a:cs typeface="Arial Black" charset="0"/>
                </a:rPr>
                <a:t>37</a:t>
              </a:r>
              <a:r>
                <a:rPr lang="es" sz="7200" b="1" i="0" u="none" baseline="0" dirty="0">
                  <a:solidFill>
                    <a:srgbClr val="FFFFFF"/>
                  </a:solidFill>
                  <a:latin typeface="Arial Black" panose="020B0A04020102020204" pitchFamily="34" charset="0"/>
                  <a:ea typeface="Arial Black" charset="0"/>
                  <a:cs typeface="Arial Black" charset="0"/>
                </a:rPr>
                <a:t> 500+ </a:t>
              </a:r>
            </a:p>
            <a:p>
              <a:pPr algn="ctr" rtl="0"/>
              <a:r>
                <a:rPr lang="es" sz="2800" b="1" i="0" u="none" baseline="0" dirty="0">
                  <a:solidFill>
                    <a:srgbClr val="FFFFFF"/>
                  </a:solidFill>
                  <a:latin typeface="Arial Black" panose="020B0A04020102020204" pitchFamily="34" charset="0"/>
                  <a:ea typeface="Arial Black" charset="0"/>
                  <a:cs typeface="Arial Black" charset="0"/>
                </a:rPr>
                <a:t> socios en todo el mundo</a:t>
              </a:r>
              <a:endParaRPr lang="es" sz="2400" b="1" dirty="0">
                <a:solidFill>
                  <a:srgbClr val="FFFFFF"/>
                </a:solidFill>
                <a:latin typeface="Arial Black" panose="020B0A04020102020204" pitchFamily="34" charset="0"/>
                <a:ea typeface="Arial Black" charset="0"/>
                <a:cs typeface="Arial Black" charset="0"/>
              </a:endParaRPr>
            </a:p>
          </p:txBody>
        </p:sp>
      </p:grpSp>
      <p:grpSp>
        <p:nvGrpSpPr>
          <p:cNvPr id="12" name="Group 11"/>
          <p:cNvGrpSpPr/>
          <p:nvPr/>
        </p:nvGrpSpPr>
        <p:grpSpPr>
          <a:xfrm>
            <a:off x="6232796" y="727036"/>
            <a:ext cx="4275183" cy="3254522"/>
            <a:chOff x="7492650" y="1948830"/>
            <a:chExt cx="4267669" cy="3856864"/>
          </a:xfrm>
        </p:grpSpPr>
        <p:sp>
          <p:nvSpPr>
            <p:cNvPr id="14" name="Oval 13">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F7A81B">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2C9319B2-295D-46B3-9669-88E271BFCD32}"/>
                </a:ext>
              </a:extLst>
            </p:cNvPr>
            <p:cNvSpPr txBox="1"/>
            <p:nvPr/>
          </p:nvSpPr>
          <p:spPr>
            <a:xfrm>
              <a:off x="7492650" y="1981807"/>
              <a:ext cx="4267669" cy="3483261"/>
            </a:xfrm>
            <a:prstGeom prst="rect">
              <a:avLst/>
            </a:prstGeom>
            <a:noFill/>
          </p:spPr>
          <p:txBody>
            <a:bodyPr wrap="square" rtlCol="0">
              <a:spAutoFit/>
            </a:bodyPr>
            <a:lstStyle/>
            <a:p>
              <a:pPr algn="ctr" rtl="0"/>
              <a:endParaRPr lang="es" b="1" dirty="0">
                <a:solidFill>
                  <a:srgbClr val="FFFFFF"/>
                </a:solidFill>
                <a:latin typeface="Arial Black" panose="020B0A04020102020204" pitchFamily="34" charset="0"/>
                <a:ea typeface="Arial Black" charset="0"/>
                <a:cs typeface="Arial Black" charset="0"/>
              </a:endParaRPr>
            </a:p>
            <a:p>
              <a:pPr algn="ctr" rtl="0"/>
              <a:r>
                <a:rPr lang="es" sz="11500" b="1" i="0" u="none" baseline="0" dirty="0">
                  <a:solidFill>
                    <a:srgbClr val="FFFFFF"/>
                  </a:solidFill>
                  <a:latin typeface="Arial Black" panose="020B0A04020102020204" pitchFamily="34" charset="0"/>
                  <a:ea typeface="Arial Black" charset="0"/>
                  <a:cs typeface="Arial Black" charset="0"/>
                </a:rPr>
                <a:t>25</a:t>
              </a:r>
              <a:r>
                <a:rPr lang="es" sz="6600" b="1" i="0" u="none" baseline="0" dirty="0">
                  <a:solidFill>
                    <a:srgbClr val="FFFFFF"/>
                  </a:solidFill>
                  <a:latin typeface="Arial Black" panose="020B0A04020102020204" pitchFamily="34" charset="0"/>
                  <a:ea typeface="Arial Black" charset="0"/>
                  <a:cs typeface="Arial Black" charset="0"/>
                </a:rPr>
                <a:t> </a:t>
              </a:r>
            </a:p>
            <a:p>
              <a:pPr algn="ctr" rtl="0"/>
              <a:r>
                <a:rPr lang="es" sz="2600" b="0" i="0" u="none" baseline="0" dirty="0">
                  <a:solidFill>
                    <a:srgbClr val="FFFFFF"/>
                  </a:solidFill>
                  <a:latin typeface="Arial Black" panose="020B0A04020102020204" pitchFamily="34" charset="0"/>
                  <a:ea typeface="Arial Black" charset="0"/>
                  <a:cs typeface="Arial Black" charset="0"/>
                </a:rPr>
                <a:t>Grupos de Acción de Rotary</a:t>
              </a:r>
            </a:p>
          </p:txBody>
        </p:sp>
      </p:grpSp>
      <p:grpSp>
        <p:nvGrpSpPr>
          <p:cNvPr id="16" name="Group 15"/>
          <p:cNvGrpSpPr/>
          <p:nvPr/>
        </p:nvGrpSpPr>
        <p:grpSpPr>
          <a:xfrm>
            <a:off x="8482457" y="3216471"/>
            <a:ext cx="3389003" cy="3074674"/>
            <a:chOff x="7531636" y="1948830"/>
            <a:chExt cx="4251158" cy="3856864"/>
          </a:xfrm>
        </p:grpSpPr>
        <p:sp>
          <p:nvSpPr>
            <p:cNvPr id="17" name="Oval 16">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872175">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2C9319B2-295D-46B3-9669-88E271BFCD32}"/>
                </a:ext>
              </a:extLst>
            </p:cNvPr>
            <p:cNvSpPr txBox="1"/>
            <p:nvPr/>
          </p:nvSpPr>
          <p:spPr>
            <a:xfrm>
              <a:off x="7531636" y="2104356"/>
              <a:ext cx="4251158" cy="3165809"/>
            </a:xfrm>
            <a:prstGeom prst="rect">
              <a:avLst/>
            </a:prstGeom>
            <a:noFill/>
          </p:spPr>
          <p:txBody>
            <a:bodyPr wrap="square" rtlCol="0">
              <a:spAutoFit/>
            </a:bodyPr>
            <a:lstStyle/>
            <a:p>
              <a:pPr algn="ctr" rtl="0"/>
              <a:endParaRPr lang="es" b="1" dirty="0">
                <a:solidFill>
                  <a:srgbClr val="FFFFFF"/>
                </a:solidFill>
                <a:latin typeface="Arial Black" panose="020B0A04020102020204" pitchFamily="34" charset="0"/>
                <a:ea typeface="Arial Black" charset="0"/>
                <a:cs typeface="Arial Black" charset="0"/>
              </a:endParaRPr>
            </a:p>
            <a:p>
              <a:pPr algn="ctr" rtl="0"/>
              <a:r>
                <a:rPr lang="es" sz="8000" b="1" dirty="0">
                  <a:solidFill>
                    <a:srgbClr val="FFFFFF"/>
                  </a:solidFill>
                  <a:latin typeface="Arial Black" panose="020B0A04020102020204" pitchFamily="34" charset="0"/>
                  <a:ea typeface="Arial Black" charset="0"/>
                  <a:cs typeface="Arial Black" charset="0"/>
                </a:rPr>
                <a:t>1032</a:t>
              </a:r>
              <a:r>
                <a:rPr lang="es" sz="4800" b="1" i="0" u="none" baseline="0" dirty="0">
                  <a:solidFill>
                    <a:srgbClr val="FFFFFF"/>
                  </a:solidFill>
                  <a:latin typeface="Arial Black" panose="020B0A04020102020204" pitchFamily="34" charset="0"/>
                  <a:ea typeface="Arial Black" charset="0"/>
                  <a:cs typeface="Arial Black" charset="0"/>
                </a:rPr>
                <a:t> </a:t>
              </a:r>
            </a:p>
            <a:p>
              <a:pPr algn="ctr" rtl="0"/>
              <a:r>
                <a:rPr lang="es" sz="2000" b="0" i="0" u="none" baseline="0" dirty="0">
                  <a:solidFill>
                    <a:srgbClr val="FFFFFF"/>
                  </a:solidFill>
                  <a:latin typeface="Arial Black" panose="020B0A04020102020204" pitchFamily="34" charset="0"/>
                  <a:ea typeface="Arial Black" charset="0"/>
                  <a:cs typeface="Arial Black" charset="0"/>
                </a:rPr>
                <a:t>promedio </a:t>
              </a:r>
            </a:p>
            <a:p>
              <a:pPr algn="ctr" rtl="0"/>
              <a:r>
                <a:rPr lang="es" sz="2000" b="0" i="0" u="none" baseline="0" dirty="0">
                  <a:solidFill>
                    <a:srgbClr val="FFFFFF"/>
                  </a:solidFill>
                  <a:latin typeface="Arial Black" panose="020B0A04020102020204" pitchFamily="34" charset="0"/>
                  <a:ea typeface="Arial Black" charset="0"/>
                  <a:cs typeface="Arial Black" charset="0"/>
                </a:rPr>
                <a:t>de afiliados </a:t>
              </a:r>
            </a:p>
            <a:p>
              <a:pPr algn="ctr" rtl="0"/>
              <a:r>
                <a:rPr lang="es" sz="2000" b="0" i="0" u="none" baseline="0" dirty="0">
                  <a:solidFill>
                    <a:srgbClr val="FFFFFF"/>
                  </a:solidFill>
                  <a:latin typeface="Arial Black" panose="020B0A04020102020204" pitchFamily="34" charset="0"/>
                  <a:ea typeface="Arial Black" charset="0"/>
                  <a:cs typeface="Arial Black" charset="0"/>
                </a:rPr>
                <a:t>a cada GAR</a:t>
              </a:r>
            </a:p>
          </p:txBody>
        </p:sp>
      </p:grpSp>
      <p:grpSp>
        <p:nvGrpSpPr>
          <p:cNvPr id="20" name="Group 19"/>
          <p:cNvGrpSpPr/>
          <p:nvPr/>
        </p:nvGrpSpPr>
        <p:grpSpPr>
          <a:xfrm>
            <a:off x="4080771" y="3004786"/>
            <a:ext cx="3553632" cy="3466094"/>
            <a:chOff x="7706308" y="1948830"/>
            <a:chExt cx="3954273" cy="3856864"/>
          </a:xfrm>
        </p:grpSpPr>
        <p:sp>
          <p:nvSpPr>
            <p:cNvPr id="21" name="Oval 20">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D9255C">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2" name="TextBox 21">
              <a:extLst>
                <a:ext uri="{FF2B5EF4-FFF2-40B4-BE49-F238E27FC236}">
                  <a16:creationId xmlns:a16="http://schemas.microsoft.com/office/drawing/2014/main" id="{2C9319B2-295D-46B3-9669-88E271BFCD32}"/>
                </a:ext>
              </a:extLst>
            </p:cNvPr>
            <p:cNvSpPr txBox="1"/>
            <p:nvPr/>
          </p:nvSpPr>
          <p:spPr>
            <a:xfrm>
              <a:off x="7709797" y="2345978"/>
              <a:ext cx="3950784" cy="2808299"/>
            </a:xfrm>
            <a:prstGeom prst="rect">
              <a:avLst/>
            </a:prstGeom>
            <a:noFill/>
          </p:spPr>
          <p:txBody>
            <a:bodyPr wrap="square" rtlCol="0">
              <a:spAutoFit/>
            </a:bodyPr>
            <a:lstStyle/>
            <a:p>
              <a:pPr algn="ctr" rtl="0"/>
              <a:endParaRPr lang="es" b="1" dirty="0">
                <a:solidFill>
                  <a:srgbClr val="FFFFFF"/>
                </a:solidFill>
                <a:latin typeface="Arial Black" panose="020B0A04020102020204" pitchFamily="34" charset="0"/>
                <a:ea typeface="Arial Black" charset="0"/>
                <a:cs typeface="Arial Black" charset="0"/>
              </a:endParaRPr>
            </a:p>
            <a:p>
              <a:pPr algn="ctr" rtl="0"/>
              <a:r>
                <a:rPr lang="es" sz="9600" b="1" i="0" u="none" baseline="0" dirty="0">
                  <a:solidFill>
                    <a:srgbClr val="FFFFFF"/>
                  </a:solidFill>
                  <a:latin typeface="Arial Black" panose="020B0A04020102020204" pitchFamily="34" charset="0"/>
                  <a:ea typeface="Arial Black" charset="0"/>
                  <a:cs typeface="Arial Black" charset="0"/>
                </a:rPr>
                <a:t>150+</a:t>
              </a:r>
              <a:endParaRPr lang="es" sz="6000" b="1" dirty="0">
                <a:solidFill>
                  <a:srgbClr val="FFFFFF"/>
                </a:solidFill>
                <a:latin typeface="Arial Black" panose="020B0A04020102020204" pitchFamily="34" charset="0"/>
                <a:ea typeface="Arial Black" charset="0"/>
                <a:cs typeface="Arial Black" charset="0"/>
              </a:endParaRPr>
            </a:p>
            <a:p>
              <a:pPr algn="ctr" rtl="0"/>
              <a:r>
                <a:rPr lang="es" sz="2200" b="0" i="0" u="none" baseline="0" dirty="0">
                  <a:solidFill>
                    <a:srgbClr val="FFFFFF"/>
                  </a:solidFill>
                  <a:latin typeface="Arial Black" panose="020B0A04020102020204" pitchFamily="34" charset="0"/>
                  <a:ea typeface="Arial Black" charset="0"/>
                  <a:cs typeface="Arial Black" charset="0"/>
                </a:rPr>
                <a:t>países representados </a:t>
              </a:r>
            </a:p>
            <a:p>
              <a:pPr algn="ctr" rtl="0"/>
              <a:endParaRPr lang="es" sz="2200" b="0" i="0" u="none" baseline="0" dirty="0">
                <a:solidFill>
                  <a:srgbClr val="FFFFFF"/>
                </a:solidFill>
                <a:latin typeface="Arial Black" panose="020B0A04020102020204" pitchFamily="34" charset="0"/>
                <a:ea typeface="Arial Black" charset="0"/>
                <a:cs typeface="Arial Black" charset="0"/>
              </a:endParaRPr>
            </a:p>
          </p:txBody>
        </p:sp>
      </p:grpSp>
    </p:spTree>
    <p:custDataLst>
      <p:tags r:id="rId1"/>
    </p:custDataLst>
    <p:extLst>
      <p:ext uri="{BB962C8B-B14F-4D97-AF65-F5344CB8AC3E}">
        <p14:creationId xmlns:p14="http://schemas.microsoft.com/office/powerpoint/2010/main" val="19267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296364"/>
          </a:xfrm>
        </p:spPr>
        <p:txBody>
          <a:bodyPr>
            <a:normAutofit/>
          </a:bodyPr>
          <a:lstStyle/>
          <a:p>
            <a:pPr algn="l" rtl="0"/>
            <a:r>
              <a:rPr lang="es" sz="3600" b="1" i="0" u="none" cap="none" baseline="0"/>
              <a:t>GAR de acuerdo a las áreas de interés de Rotary</a:t>
            </a:r>
            <a:endParaRPr lang="es" sz="3600" cap="none" dirty="0"/>
          </a:p>
        </p:txBody>
      </p:sp>
      <p:sp>
        <p:nvSpPr>
          <p:cNvPr id="4" name="Slide Number Placeholder 3"/>
          <p:cNvSpPr>
            <a:spLocks noGrp="1"/>
          </p:cNvSpPr>
          <p:nvPr>
            <p:ph type="sldNum" sz="quarter" idx="12"/>
          </p:nvPr>
        </p:nvSpPr>
        <p:spPr/>
        <p:txBody>
          <a:bodyPr/>
          <a:lstStyle/>
          <a:p>
            <a:pPr algn="r" rtl="0"/>
            <a:fld id="{97A94E25-127B-4C48-AF96-44BA7B823777}" type="slidenum">
              <a:rPr/>
              <a:pPr/>
              <a:t>4</a:t>
            </a:fld>
            <a:endParaRPr lang="es" dirty="0"/>
          </a:p>
        </p:txBody>
      </p:sp>
      <p:sp>
        <p:nvSpPr>
          <p:cNvPr id="5" name="Content Placeholder 2"/>
          <p:cNvSpPr>
            <a:spLocks noGrp="1"/>
          </p:cNvSpPr>
          <p:nvPr>
            <p:ph idx="1"/>
          </p:nvPr>
        </p:nvSpPr>
        <p:spPr bwMode="auto">
          <a:xfrm>
            <a:off x="140677" y="1690291"/>
            <a:ext cx="4166190" cy="49102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indent="0" algn="l" rtl="0" eaLnBrk="1" hangingPunct="1">
              <a:buFont typeface="Arial" panose="020B0604020202020204" pitchFamily="34" charset="0"/>
              <a:buNone/>
              <a:defRPr/>
            </a:pPr>
            <a:r>
              <a:rPr lang="es" sz="1700" b="1" i="0" u="none" baseline="0" dirty="0">
                <a:solidFill>
                  <a:srgbClr val="01B4E7"/>
                </a:solidFill>
                <a:latin typeface="Georgia" panose="02040502050405020303" pitchFamily="18" charset="0"/>
              </a:rPr>
              <a:t>Tratamiento y prevención de enfermedades</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Prevención de adicciones</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Alzheimer y demencia</a:t>
            </a:r>
            <a:endParaRPr lang="es" altLang="en-US" sz="1700" dirty="0">
              <a:solidFill>
                <a:schemeClr val="bg2">
                  <a:lumMod val="10000"/>
                </a:schemeClr>
              </a:solidFill>
              <a:latin typeface="Georgia" panose="02040502050405020303" pitchFamily="18" charset="0"/>
              <a:cs typeface="Georgia" panose="02040502050405020303" pitchFamily="18" charset="0"/>
            </a:endParaRP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Prevención de la ceguera</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Donación de sangre</a:t>
            </a:r>
            <a:r>
              <a:rPr lang="en-US" sz="1700" b="0" i="0" u="none" baseline="0" dirty="0">
                <a:solidFill>
                  <a:schemeClr val="bg2">
                    <a:lumMod val="10000"/>
                  </a:schemeClr>
                </a:solidFill>
                <a:latin typeface="Georgia" panose="02040502050405020303" pitchFamily="18" charset="0"/>
                <a:cs typeface="Georgia" panose="02040502050405020303" pitchFamily="18" charset="0"/>
              </a:rPr>
              <a:t> y </a:t>
            </a:r>
            <a:r>
              <a:rPr lang="en-US" sz="1700" b="0" i="0" u="none" baseline="0" dirty="0" err="1">
                <a:solidFill>
                  <a:schemeClr val="bg2">
                    <a:lumMod val="10000"/>
                  </a:schemeClr>
                </a:solidFill>
                <a:latin typeface="Georgia" panose="02040502050405020303" pitchFamily="18" charset="0"/>
                <a:cs typeface="Georgia" panose="02040502050405020303" pitchFamily="18" charset="0"/>
              </a:rPr>
              <a:t>órganos</a:t>
            </a:r>
            <a:endParaRPr lang="es" sz="1700" b="0" i="0" u="none" baseline="0" dirty="0">
              <a:solidFill>
                <a:schemeClr val="bg2">
                  <a:lumMod val="10000"/>
                </a:schemeClr>
              </a:solidFill>
              <a:latin typeface="Georgia" panose="02040502050405020303" pitchFamily="18" charset="0"/>
              <a:cs typeface="Georgia" panose="02040502050405020303" pitchFamily="18" charset="0"/>
            </a:endParaRP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Diabetes</a:t>
            </a:r>
            <a:endParaRPr lang="es" altLang="en-US" sz="1700" dirty="0">
              <a:solidFill>
                <a:schemeClr val="bg2">
                  <a:lumMod val="10000"/>
                </a:schemeClr>
              </a:solidFill>
              <a:latin typeface="Georgia" panose="02040502050405020303" pitchFamily="18" charset="0"/>
              <a:cs typeface="Georgia" panose="02040502050405020303" pitchFamily="18" charset="0"/>
            </a:endParaRP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Sida y salud familiar </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Educación para la salud y el bienestar</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Problemas auditivos</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Hepatitis</a:t>
            </a: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Paludismo</a:t>
            </a:r>
          </a:p>
          <a:p>
            <a:pPr algn="l" rtl="0" eaLnBrk="1" hangingPunct="1">
              <a:defRPr/>
            </a:pPr>
            <a:r>
              <a:rPr lang="en-US" sz="1700" b="0" i="0" u="none" baseline="0" dirty="0" err="1">
                <a:solidFill>
                  <a:schemeClr val="bg2">
                    <a:lumMod val="10000"/>
                  </a:schemeClr>
                </a:solidFill>
                <a:latin typeface="Georgia" panose="02040502050405020303" pitchFamily="18" charset="0"/>
                <a:cs typeface="Georgia" panose="02040502050405020303" pitchFamily="18" charset="0"/>
              </a:rPr>
              <a:t>Iniciativas</a:t>
            </a:r>
            <a:r>
              <a:rPr lang="en-US" sz="1700" b="0" i="0" u="none" baseline="0" dirty="0">
                <a:solidFill>
                  <a:schemeClr val="bg2">
                    <a:lumMod val="10000"/>
                  </a:schemeClr>
                </a:solidFill>
                <a:latin typeface="Georgia" panose="02040502050405020303" pitchFamily="18" charset="0"/>
                <a:cs typeface="Georgia" panose="02040502050405020303" pitchFamily="18" charset="0"/>
              </a:rPr>
              <a:t> de </a:t>
            </a:r>
            <a:r>
              <a:rPr lang="en-US" sz="1700" b="0" i="0" u="none" baseline="0" dirty="0" err="1">
                <a:solidFill>
                  <a:schemeClr val="bg2">
                    <a:lumMod val="10000"/>
                  </a:schemeClr>
                </a:solidFill>
                <a:latin typeface="Georgia" panose="02040502050405020303" pitchFamily="18" charset="0"/>
                <a:cs typeface="Georgia" panose="02040502050405020303" pitchFamily="18" charset="0"/>
              </a:rPr>
              <a:t>salud</a:t>
            </a:r>
            <a:r>
              <a:rPr lang="en-US" sz="1700" b="0" i="0" u="none" baseline="0" dirty="0">
                <a:solidFill>
                  <a:schemeClr val="bg2">
                    <a:lumMod val="10000"/>
                  </a:schemeClr>
                </a:solidFill>
                <a:latin typeface="Georgia" panose="02040502050405020303" pitchFamily="18" charset="0"/>
                <a:cs typeface="Georgia" panose="02040502050405020303" pitchFamily="18" charset="0"/>
              </a:rPr>
              <a:t> mental </a:t>
            </a:r>
            <a:endParaRPr lang="es" sz="1700" b="0" i="0" u="none" baseline="0" dirty="0">
              <a:solidFill>
                <a:schemeClr val="bg2">
                  <a:lumMod val="10000"/>
                </a:schemeClr>
              </a:solidFill>
              <a:latin typeface="Georgia" panose="02040502050405020303" pitchFamily="18" charset="0"/>
              <a:cs typeface="Georgia" panose="02040502050405020303" pitchFamily="18" charset="0"/>
            </a:endParaRPr>
          </a:p>
          <a:p>
            <a:pPr algn="l" rtl="0" eaLnBrk="1" hangingPunct="1">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Esclerosis múltiple</a:t>
            </a:r>
            <a:endParaRPr lang="es" altLang="en-US" sz="1700" dirty="0">
              <a:solidFill>
                <a:schemeClr val="bg2">
                  <a:lumMod val="10000"/>
                </a:schemeClr>
              </a:solidFill>
              <a:latin typeface="Georgia" panose="02040502050405020303" pitchFamily="18" charset="0"/>
              <a:cs typeface="Georgia" panose="02040502050405020303" pitchFamily="18" charset="0"/>
            </a:endParaRPr>
          </a:p>
          <a:p>
            <a:pPr algn="l" rtl="0" eaLnBrk="1" hangingPunct="1">
              <a:defRPr/>
            </a:pPr>
            <a:endParaRPr lang="es" altLang="en-US" sz="1700" dirty="0">
              <a:solidFill>
                <a:schemeClr val="bg2">
                  <a:lumMod val="10000"/>
                </a:schemeClr>
              </a:solidFill>
              <a:latin typeface="Georgia" panose="02040502050405020303" pitchFamily="18" charset="0"/>
              <a:cs typeface="Georgia" panose="02040502050405020303" pitchFamily="18" charset="0"/>
            </a:endParaRPr>
          </a:p>
        </p:txBody>
      </p:sp>
      <p:sp>
        <p:nvSpPr>
          <p:cNvPr id="6" name="Content Placeholder 2"/>
          <p:cNvSpPr txBox="1">
            <a:spLocks/>
          </p:cNvSpPr>
          <p:nvPr/>
        </p:nvSpPr>
        <p:spPr bwMode="auto">
          <a:xfrm>
            <a:off x="8475784" y="1764483"/>
            <a:ext cx="3411415"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l" rtl="0" eaLnBrk="1" hangingPunct="1">
              <a:spcBef>
                <a:spcPct val="20000"/>
              </a:spcBef>
              <a:buFont typeface="Arial" panose="020B0604020202020204" pitchFamily="34" charset="0"/>
              <a:buNone/>
              <a:defRPr/>
            </a:pPr>
            <a:r>
              <a:rPr lang="en-US" sz="1700" b="1" i="0" u="none" baseline="0" dirty="0" err="1">
                <a:solidFill>
                  <a:srgbClr val="01B4E7"/>
                </a:solidFill>
                <a:latin typeface="Georgia" panose="02040502050405020303" pitchFamily="18" charset="0"/>
                <a:ea typeface="MS PGothic" panose="020B0600070205080204" pitchFamily="34" charset="-128"/>
                <a:cs typeface="Georgia" panose="02040502050405020303" pitchFamily="18" charset="0"/>
              </a:rPr>
              <a:t>Apoyo</a:t>
            </a:r>
            <a:r>
              <a:rPr lang="en-U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 a la </a:t>
            </a:r>
            <a:r>
              <a:rPr lang="en-US" sz="1700" b="1" i="0" u="none" baseline="0" dirty="0" err="1">
                <a:solidFill>
                  <a:srgbClr val="01B4E7"/>
                </a:solidFill>
                <a:latin typeface="Georgia" panose="02040502050405020303" pitchFamily="18" charset="0"/>
                <a:ea typeface="MS PGothic" panose="020B0600070205080204" pitchFamily="34" charset="-128"/>
                <a:cs typeface="Georgia" panose="02040502050405020303" pitchFamily="18" charset="0"/>
              </a:rPr>
              <a:t>educación</a:t>
            </a:r>
            <a:endPar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Char char="•"/>
              <a:defRPr/>
            </a:pPr>
            <a:r>
              <a:rPr lang="en-US" sz="1700" b="0" i="0" u="none" baseline="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Alfabetización</a:t>
            </a:r>
            <a:r>
              <a:rPr lang="en-U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y </a:t>
            </a:r>
            <a:r>
              <a:rPr lang="en-US" sz="1700" b="0" i="0" u="none" baseline="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educación</a:t>
            </a:r>
            <a:r>
              <a:rPr lang="en-U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a:t>
            </a:r>
            <a:r>
              <a:rPr lang="en-US" sz="1700" b="0" i="0" u="none" baseline="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básica</a:t>
            </a:r>
            <a:endParaRPr lang="e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Char char="•"/>
              <a:defRPr/>
            </a:pPr>
            <a:endParaRPr lang="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defRPr/>
            </a:pPr>
            <a:r>
              <a:rPr lang="e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Ambiente</a:t>
            </a:r>
          </a:p>
          <a:p>
            <a:pPr eaLnBrk="1" hangingPunct="1">
              <a:spcBef>
                <a:spcPct val="20000"/>
              </a:spcBef>
              <a:buFont typeface="Arial" panose="020B0604020202020204" pitchFamily="34" charset="0"/>
              <a:buChar char="•"/>
              <a:defRPr/>
            </a:pPr>
            <a:r>
              <a:rPr lang="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Sostenibilidad ambiental </a:t>
            </a:r>
          </a:p>
          <a:p>
            <a:pPr eaLnBrk="1" hangingPunct="1">
              <a:spcBef>
                <a:spcPct val="20000"/>
              </a:spcBef>
              <a:buFont typeface="Arial" panose="020B0604020202020204" pitchFamily="34" charset="0"/>
              <a:buChar char="•"/>
              <a:defRPr/>
            </a:pPr>
            <a:r>
              <a:rPr lang="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Especies en peligro de extinción</a:t>
            </a:r>
          </a:p>
          <a:p>
            <a:pPr marL="0" indent="0" algn="l" rtl="0" eaLnBrk="1" hangingPunct="1">
              <a:spcBef>
                <a:spcPct val="20000"/>
              </a:spcBef>
              <a:defRPr/>
            </a:pP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marL="0" indent="0" algn="l" rtl="0" eaLnBrk="1" hangingPunct="1">
              <a:spcBef>
                <a:spcPct val="20000"/>
              </a:spcBef>
              <a:defRPr/>
            </a:pPr>
            <a:r>
              <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GAR alineados con más de una área </a:t>
            </a:r>
          </a:p>
          <a:p>
            <a:pPr algn="l" rtl="0" eaLnBrk="1" hangingPunct="1">
              <a:spcBef>
                <a:spcPct val="20000"/>
              </a:spcBef>
              <a:buFont typeface="Arial" panose="020B0604020202020204" pitchFamily="34" charset="0"/>
              <a:buChar char="•"/>
              <a:defRPr/>
            </a:pPr>
            <a:r>
              <a:rPr lang="e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Producción alimentaria vegetal sostenible</a:t>
            </a:r>
          </a:p>
          <a:p>
            <a:pPr algn="l" rtl="0" eaLnBrk="1" hangingPunct="1">
              <a:spcBef>
                <a:spcPct val="20000"/>
              </a:spcBef>
              <a:buFont typeface="Arial" panose="020B0604020202020204" pitchFamily="34" charset="0"/>
              <a:buChar char="•"/>
              <a:defRPr/>
            </a:pPr>
            <a:r>
              <a:rPr lang="e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Prevención de la esclavitud</a:t>
            </a:r>
          </a:p>
          <a:p>
            <a:pPr algn="l" rtl="0" eaLnBrk="1" hangingPunct="1">
              <a:spcBef>
                <a:spcPct val="20000"/>
              </a:spcBef>
              <a:buFont typeface="Arial" panose="020B0604020202020204" pitchFamily="34" charset="0"/>
              <a:buChar char="•"/>
              <a:defRPr/>
            </a:pP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Char char="•"/>
              <a:defRPr/>
            </a:pP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None/>
              <a:defRPr/>
            </a:pPr>
            <a:endParaRPr lang="es" altLang="en-US" sz="1700" b="1"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None/>
              <a:defRPr/>
            </a:pPr>
            <a:endParaRPr lang="e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Char char="•"/>
              <a:defRPr/>
            </a:pPr>
            <a:endParaRPr lang="e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None/>
              <a:defRPr/>
            </a:pPr>
            <a:endParaRPr lang="es" altLang="en-US" sz="1700" dirty="0">
              <a:solidFill>
                <a:schemeClr val="accent1"/>
              </a:solidFill>
              <a:latin typeface="Georgia" panose="02040502050405020303" pitchFamily="18" charset="0"/>
              <a:ea typeface="MS PGothic" panose="020B0600070205080204" pitchFamily="34" charset="-128"/>
              <a:cs typeface="Georgia" panose="02040502050405020303" pitchFamily="18" charset="0"/>
            </a:endParaRPr>
          </a:p>
          <a:p>
            <a:pPr algn="l" rtl="0" eaLnBrk="1" hangingPunct="1">
              <a:spcBef>
                <a:spcPct val="20000"/>
              </a:spcBef>
              <a:buFont typeface="Arial" panose="020B0604020202020204" pitchFamily="34" charset="0"/>
              <a:buNone/>
              <a:defRPr/>
            </a:pPr>
            <a:endParaRPr lang="e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p:txBody>
      </p:sp>
      <p:sp>
        <p:nvSpPr>
          <p:cNvPr id="7" name="Rectangle 6"/>
          <p:cNvSpPr/>
          <p:nvPr/>
        </p:nvSpPr>
        <p:spPr>
          <a:xfrm>
            <a:off x="4152358" y="1653382"/>
            <a:ext cx="4237892" cy="5348131"/>
          </a:xfrm>
          <a:prstGeom prst="rect">
            <a:avLst/>
          </a:prstGeom>
        </p:spPr>
        <p:txBody>
          <a:bodyPr wrap="square">
            <a:spAutoFit/>
          </a:bodyPr>
          <a:lstStyle/>
          <a:p>
            <a:pPr algn="l" rtl="0">
              <a:defRPr/>
            </a:pPr>
            <a:r>
              <a:rPr lang="es" sz="1700" b="1" i="0" u="none" baseline="0" dirty="0">
                <a:solidFill>
                  <a:srgbClr val="01B4E7"/>
                </a:solidFill>
                <a:latin typeface="Georgia" panose="02040502050405020303" pitchFamily="18" charset="0"/>
              </a:rPr>
              <a:t>Paz y resolución de conflictos</a:t>
            </a:r>
            <a:endParaRPr lang="es" altLang="en-US" sz="1700" b="1" dirty="0">
              <a:solidFill>
                <a:srgbClr val="01B4E7"/>
              </a:solidFill>
              <a:latin typeface="Georgia" panose="02040502050405020303" pitchFamily="18" charset="0"/>
            </a:endParaRPr>
          </a:p>
          <a:p>
            <a:pPr marL="285750" indent="-285750" algn="l" rtl="0">
              <a:spcBef>
                <a:spcPts val="100"/>
              </a:spcBef>
              <a:buFont typeface="Arial" panose="020B0604020202020204" pitchFamily="34" charset="0"/>
              <a:buChar char="•"/>
              <a:defRPr/>
            </a:pPr>
            <a:r>
              <a:rPr lang="es" sz="1700" b="0" i="0" u="none" baseline="0" dirty="0">
                <a:solidFill>
                  <a:schemeClr val="bg2">
                    <a:lumMod val="10000"/>
                  </a:schemeClr>
                </a:solidFill>
                <a:latin typeface="Georgia" panose="02040502050405020303" pitchFamily="18" charset="0"/>
                <a:cs typeface="Georgia" panose="02040502050405020303" pitchFamily="18" charset="0"/>
              </a:rPr>
              <a:t>Paz</a:t>
            </a:r>
          </a:p>
          <a:p>
            <a:pPr marL="285750" indent="-285750">
              <a:spcBef>
                <a:spcPts val="100"/>
              </a:spcBef>
              <a:buFont typeface="Arial" panose="020B0604020202020204" pitchFamily="34" charset="0"/>
              <a:buChar char="•"/>
              <a:defRPr/>
            </a:pPr>
            <a:r>
              <a:rPr lang="en-US" sz="1700" dirty="0" err="1">
                <a:solidFill>
                  <a:schemeClr val="bg2">
                    <a:lumMod val="10000"/>
                  </a:schemeClr>
                </a:solidFill>
                <a:latin typeface="Georgia" panose="02040502050405020303" pitchFamily="18" charset="0"/>
                <a:cs typeface="Georgia" panose="02040502050405020303" pitchFamily="18" charset="0"/>
              </a:rPr>
              <a:t>Refugiados</a:t>
            </a:r>
            <a:br>
              <a:rPr lang="es" sz="1700" dirty="0">
                <a:solidFill>
                  <a:schemeClr val="bg2">
                    <a:lumMod val="10000"/>
                  </a:schemeClr>
                </a:solidFill>
                <a:latin typeface="Georgia" panose="02040502050405020303" pitchFamily="18" charset="0"/>
                <a:cs typeface="Georgia" panose="02040502050405020303" pitchFamily="18" charset="0"/>
              </a:rPr>
            </a:br>
            <a:endParaRPr lang="es" altLang="en-US" sz="1700" dirty="0">
              <a:solidFill>
                <a:schemeClr val="bg2">
                  <a:lumMod val="10000"/>
                </a:schemeClr>
              </a:solidFill>
              <a:latin typeface="Georgia" panose="02040502050405020303" pitchFamily="18" charset="0"/>
              <a:cs typeface="Georgia" panose="02040502050405020303" pitchFamily="18" charset="0"/>
            </a:endParaRPr>
          </a:p>
          <a:p>
            <a:pPr algn="l" rtl="0">
              <a:spcBef>
                <a:spcPts val="100"/>
              </a:spcBef>
              <a:defRPr/>
            </a:pPr>
            <a:r>
              <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Agua, saneamiento e higiene</a:t>
            </a:r>
            <a:endParaRPr lang="e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marL="285750" indent="-285750">
              <a:spcBef>
                <a:spcPts val="100"/>
              </a:spcBef>
              <a:buFont typeface="Arial" panose="020B0604020202020204" pitchFamily="34" charset="0"/>
              <a:buChar char="•"/>
              <a:defRPr/>
            </a:pP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Agua, </a:t>
            </a: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saneamiento</a:t>
            </a: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e hygiene</a:t>
            </a:r>
          </a:p>
          <a:p>
            <a:pPr marL="285750" indent="-285750">
              <a:spcBef>
                <a:spcPts val="100"/>
              </a:spcBef>
              <a:buFont typeface="Arial" panose="020B0604020202020204" pitchFamily="34" charset="0"/>
              <a:buChar char="•"/>
              <a:defRPr/>
            </a:pP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Salud</a:t>
            </a: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e </a:t>
            </a: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higiene</a:t>
            </a: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menstrual</a:t>
            </a:r>
            <a:br>
              <a:rPr lang="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a:spcBef>
                <a:spcPts val="100"/>
              </a:spcBef>
              <a:defRPr/>
            </a:pPr>
            <a:r>
              <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Salud materno-infantil</a:t>
            </a:r>
          </a:p>
          <a:p>
            <a:pPr marL="285750" indent="-285750" algn="l" rtl="0">
              <a:spcBef>
                <a:spcPts val="100"/>
              </a:spcBef>
              <a:buFont typeface="Arial" panose="020B0604020202020204" pitchFamily="34" charset="0"/>
              <a:buChar char="•"/>
              <a:defRPr/>
            </a:pPr>
            <a:r>
              <a:rPr lang="e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Pie zambo</a:t>
            </a:r>
          </a:p>
          <a:p>
            <a:pPr marL="285750" indent="-285750">
              <a:spcBef>
                <a:spcPts val="100"/>
              </a:spcBef>
              <a:buFont typeface="Arial" panose="020B0604020202020204" pitchFamily="34" charset="0"/>
              <a:buChar char="•"/>
              <a:defRPr/>
            </a:pP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Salud</a:t>
            </a: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a:t>
            </a: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reproductiva</a:t>
            </a:r>
            <a:r>
              <a:rPr 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 </a:t>
            </a:r>
            <a:r>
              <a:rPr lang="en-US" sz="1700" dirty="0" err="1">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materno-infantil</a:t>
            </a:r>
            <a:br>
              <a:rPr lang="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a:spcBef>
                <a:spcPts val="100"/>
              </a:spcBef>
              <a:defRPr/>
            </a:pPr>
            <a:r>
              <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Desarrollo económico</a:t>
            </a:r>
          </a:p>
          <a:p>
            <a:pPr algn="l" rtl="0">
              <a:spcBef>
                <a:spcPts val="100"/>
              </a:spcBef>
              <a:defRPr/>
            </a:pPr>
            <a:r>
              <a:rPr lang="es" sz="1700" b="1" i="0" u="none" baseline="0" dirty="0">
                <a:solidFill>
                  <a:srgbClr val="01B4E7"/>
                </a:solidFill>
                <a:latin typeface="Georgia" panose="02040502050405020303" pitchFamily="18" charset="0"/>
                <a:ea typeface="MS PGothic" panose="020B0600070205080204" pitchFamily="34" charset="-128"/>
                <a:cs typeface="Georgia" panose="02040502050405020303" pitchFamily="18" charset="0"/>
              </a:rPr>
              <a:t>de la comunidad </a:t>
            </a:r>
            <a:endParaRPr lang="e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marL="285750" indent="-285750" algn="l" rtl="0">
              <a:spcBef>
                <a:spcPct val="20000"/>
              </a:spcBef>
              <a:buFont typeface="Arial" panose="020B0604020202020204" pitchFamily="34" charset="0"/>
              <a:buChar char="•"/>
              <a:defRPr/>
            </a:pPr>
            <a:r>
              <a:rPr lang="es" sz="1700" b="0" i="0" u="none" baseline="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Asistencia en caso de desastre </a:t>
            </a:r>
          </a:p>
          <a:p>
            <a:pPr marL="285750" indent="-285750">
              <a:spcBef>
                <a:spcPct val="20000"/>
              </a:spcBef>
              <a:buFont typeface="Arial" panose="020B0604020202020204" pitchFamily="34" charset="0"/>
              <a:buChar char="•"/>
              <a:defRPr/>
            </a:pPr>
            <a:r>
              <a:rPr lang="es-E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Desarrollo económico de las comunidades </a:t>
            </a:r>
          </a:p>
          <a:p>
            <a:pPr algn="l" rtl="0">
              <a:spcBef>
                <a:spcPct val="20000"/>
              </a:spcBef>
              <a:buFont typeface="Arial" panose="020B0604020202020204" pitchFamily="34" charset="0"/>
              <a:buChar char="•"/>
              <a:defRPr/>
            </a:pPr>
            <a:endParaRPr lang="e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lgn="l" rtl="0">
              <a:defRPr/>
            </a:pPr>
            <a:endParaRPr lang="es" altLang="en-US" sz="1700" dirty="0">
              <a:solidFill>
                <a:schemeClr val="bg2">
                  <a:lumMod val="10000"/>
                </a:schemeClr>
              </a:solidFill>
              <a:latin typeface="Georgia" panose="02040502050405020303" pitchFamily="18" charset="0"/>
              <a:cs typeface="Georgia" panose="02040502050405020303" pitchFamily="18" charset="0"/>
            </a:endParaRPr>
          </a:p>
        </p:txBody>
      </p:sp>
    </p:spTree>
    <p:custDataLst>
      <p:tags r:id="rId1"/>
    </p:custDataLst>
    <p:extLst>
      <p:ext uri="{BB962C8B-B14F-4D97-AF65-F5344CB8AC3E}">
        <p14:creationId xmlns:p14="http://schemas.microsoft.com/office/powerpoint/2010/main" val="60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pPr rtl="0"/>
            <a:r>
              <a:rPr lang="es" b="1" i="0" u="none" baseline="0"/>
              <a:t>¿Por qué existen los Grupos de Acción de Rotary?</a:t>
            </a:r>
            <a:endParaRPr lang="e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pPr algn="r" rtl="0"/>
            <a:fld id="{97A94E25-127B-4C48-AF96-44BA7B823777}" type="slidenum">
              <a:rPr/>
              <a:pPr/>
              <a:t>5</a:t>
            </a:fld>
            <a:endParaRPr lang="e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s" dirty="0"/>
          </a:p>
        </p:txBody>
      </p:sp>
    </p:spTree>
    <p:custDataLst>
      <p:tags r:id="rId1"/>
    </p:custDataLst>
    <p:extLst>
      <p:ext uri="{BB962C8B-B14F-4D97-AF65-F5344CB8AC3E}">
        <p14:creationId xmlns:p14="http://schemas.microsoft.com/office/powerpoint/2010/main" val="16769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003984" y="1826422"/>
            <a:ext cx="9991725" cy="4667250"/>
          </a:xfrm>
          <a:prstGeom prst="rect">
            <a:avLst/>
          </a:prstGeom>
        </p:spPr>
      </p:pic>
      <p:sp>
        <p:nvSpPr>
          <p:cNvPr id="2" name="Title 1"/>
          <p:cNvSpPr>
            <a:spLocks noGrp="1"/>
          </p:cNvSpPr>
          <p:nvPr>
            <p:ph type="title"/>
          </p:nvPr>
        </p:nvSpPr>
        <p:spPr/>
        <p:txBody>
          <a:bodyPr>
            <a:normAutofit/>
          </a:bodyPr>
          <a:lstStyle/>
          <a:p>
            <a:pPr algn="l" rtl="0"/>
            <a:r>
              <a:rPr lang="es" sz="4000" b="1" i="0" u="none" cap="none" baseline="0"/>
              <a:t>Los Grupos de Acción apoyan los objetivos estratégicos de Rotary</a:t>
            </a:r>
            <a:endParaRPr lang="es" sz="40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6</a:t>
            </a:fld>
            <a:endParaRPr lang="es" dirty="0"/>
          </a:p>
        </p:txBody>
      </p:sp>
      <p:sp>
        <p:nvSpPr>
          <p:cNvPr id="6" name="5-Point Star 5"/>
          <p:cNvSpPr/>
          <p:nvPr/>
        </p:nvSpPr>
        <p:spPr>
          <a:xfrm>
            <a:off x="581441" y="2456153"/>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7" name="5-Point Star 6"/>
          <p:cNvSpPr/>
          <p:nvPr/>
        </p:nvSpPr>
        <p:spPr>
          <a:xfrm>
            <a:off x="2527181" y="2704484"/>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8" name="5-Point Star 7"/>
          <p:cNvSpPr/>
          <p:nvPr/>
        </p:nvSpPr>
        <p:spPr>
          <a:xfrm>
            <a:off x="4774524" y="2347172"/>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11" name="Rectangle 10"/>
          <p:cNvSpPr/>
          <p:nvPr/>
        </p:nvSpPr>
        <p:spPr>
          <a:xfrm>
            <a:off x="893557" y="5052367"/>
            <a:ext cx="547614" cy="584775"/>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nvGrpSpPr>
          <p:cNvPr id="10" name="Group 9"/>
          <p:cNvGrpSpPr/>
          <p:nvPr/>
        </p:nvGrpSpPr>
        <p:grpSpPr>
          <a:xfrm>
            <a:off x="2839297" y="3249551"/>
            <a:ext cx="598068" cy="2633939"/>
            <a:chOff x="3335098" y="3234036"/>
            <a:chExt cx="598068" cy="2633939"/>
          </a:xfrm>
        </p:grpSpPr>
        <p:sp>
          <p:nvSpPr>
            <p:cNvPr id="9" name="Rectangle 8"/>
            <p:cNvSpPr/>
            <p:nvPr/>
          </p:nvSpPr>
          <p:spPr>
            <a:xfrm>
              <a:off x="3335098" y="40722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14" name="Rectangle 13"/>
            <p:cNvSpPr/>
            <p:nvPr/>
          </p:nvSpPr>
          <p:spPr>
            <a:xfrm>
              <a:off x="3365500" y="4660900"/>
              <a:ext cx="567666"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15" name="Rectangle 14"/>
            <p:cNvSpPr/>
            <p:nvPr/>
          </p:nvSpPr>
          <p:spPr>
            <a:xfrm>
              <a:off x="3403600" y="5283200"/>
              <a:ext cx="504166"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19" name="Rectangle 18"/>
            <p:cNvSpPr/>
            <p:nvPr/>
          </p:nvSpPr>
          <p:spPr>
            <a:xfrm>
              <a:off x="3373198" y="32340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grpSp>
        <p:nvGrpSpPr>
          <p:cNvPr id="12" name="Group 11"/>
          <p:cNvGrpSpPr/>
          <p:nvPr/>
        </p:nvGrpSpPr>
        <p:grpSpPr>
          <a:xfrm>
            <a:off x="5129625" y="3268815"/>
            <a:ext cx="585368" cy="2845375"/>
            <a:chOff x="5938598" y="3488036"/>
            <a:chExt cx="585368" cy="2845375"/>
          </a:xfrm>
        </p:grpSpPr>
        <p:sp>
          <p:nvSpPr>
            <p:cNvPr id="16" name="Rectangle 15"/>
            <p:cNvSpPr/>
            <p:nvPr/>
          </p:nvSpPr>
          <p:spPr>
            <a:xfrm>
              <a:off x="5963998" y="41484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17" name="Rectangle 16"/>
            <p:cNvSpPr/>
            <p:nvPr/>
          </p:nvSpPr>
          <p:spPr>
            <a:xfrm>
              <a:off x="5976698" y="49358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18" name="Rectangle 17"/>
            <p:cNvSpPr/>
            <p:nvPr/>
          </p:nvSpPr>
          <p:spPr>
            <a:xfrm>
              <a:off x="5951298" y="57486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20" name="Rectangle 19"/>
            <p:cNvSpPr/>
            <p:nvPr/>
          </p:nvSpPr>
          <p:spPr>
            <a:xfrm>
              <a:off x="5938598" y="3488036"/>
              <a:ext cx="54726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spTree>
    <p:custDataLst>
      <p:tags r:id="rId1"/>
    </p:custDataLst>
    <p:extLst>
      <p:ext uri="{BB962C8B-B14F-4D97-AF65-F5344CB8AC3E}">
        <p14:creationId xmlns:p14="http://schemas.microsoft.com/office/powerpoint/2010/main" val="9893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3600" b="1" i="0" u="none" cap="none" baseline="0"/>
              <a:t>Los GAR mejoran el impacto y la imagen pública de Rotary</a:t>
            </a:r>
            <a:endParaRPr lang="es" sz="3600" cap="none" dirty="0"/>
          </a:p>
        </p:txBody>
      </p:sp>
      <p:sp>
        <p:nvSpPr>
          <p:cNvPr id="4" name="Slide Number Placeholder 3"/>
          <p:cNvSpPr>
            <a:spLocks noGrp="1"/>
          </p:cNvSpPr>
          <p:nvPr>
            <p:ph type="sldNum" sz="quarter" idx="12"/>
          </p:nvPr>
        </p:nvSpPr>
        <p:spPr/>
        <p:txBody>
          <a:bodyPr/>
          <a:lstStyle/>
          <a:p>
            <a:pPr algn="r" rtl="0"/>
            <a:fld id="{97A94E25-127B-4C48-AF96-44BA7B823777}" type="slidenum">
              <a:rPr/>
              <a:pPr/>
              <a:t>7</a:t>
            </a:fld>
            <a:endParaRPr lang="es" dirty="0"/>
          </a:p>
        </p:txBody>
      </p:sp>
      <p:sp>
        <p:nvSpPr>
          <p:cNvPr id="6" name="Content Placeholder 2"/>
          <p:cNvSpPr txBox="1">
            <a:spLocks/>
          </p:cNvSpPr>
          <p:nvPr/>
        </p:nvSpPr>
        <p:spPr bwMode="auto">
          <a:xfrm>
            <a:off x="1248508" y="1676400"/>
            <a:ext cx="9794630" cy="495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defRPr/>
            </a:pPr>
            <a:r>
              <a:rPr lang="es" sz="2600" b="0" i="0" u="none" baseline="0" dirty="0">
                <a:solidFill>
                  <a:schemeClr val="bg2">
                    <a:lumMod val="10000"/>
                  </a:schemeClr>
                </a:solidFill>
                <a:latin typeface="Georgia" panose="02040502050405020303" pitchFamily="18" charset="0"/>
              </a:rPr>
              <a:t>Grupos de Acción de Rotary</a:t>
            </a:r>
          </a:p>
          <a:p>
            <a:pPr marL="0" indent="0" algn="ctr" rtl="0">
              <a:buFont typeface="Arial" panose="020B0604020202020204" pitchFamily="34" charset="0"/>
              <a:buNone/>
              <a:defRPr/>
            </a:pPr>
            <a:endParaRPr lang="es" altLang="en-US" sz="2600" dirty="0">
              <a:latin typeface="Georgia" panose="02040502050405020303" pitchFamily="18" charset="0"/>
            </a:endParaRPr>
          </a:p>
          <a:p>
            <a:pPr marL="0" indent="0" algn="ctr" rtl="0">
              <a:buFont typeface="Arial" panose="020B0604020202020204" pitchFamily="34" charset="0"/>
              <a:buNone/>
              <a:defRPr/>
            </a:pPr>
            <a:endParaRPr lang="es" altLang="en-US" sz="2600" dirty="0">
              <a:latin typeface="Georgia" panose="02040502050405020303" pitchFamily="18" charset="0"/>
            </a:endParaRPr>
          </a:p>
          <a:p>
            <a:pPr marL="0" indent="0" algn="ctr" rtl="0">
              <a:buFont typeface="Arial" panose="020B0604020202020204" pitchFamily="34" charset="0"/>
              <a:buNone/>
              <a:defRPr/>
            </a:pPr>
            <a:r>
              <a:rPr lang="es" sz="2700" b="0" i="0" u="none" baseline="0" dirty="0">
                <a:solidFill>
                  <a:schemeClr val="bg2">
                    <a:lumMod val="10000"/>
                  </a:schemeClr>
                </a:solidFill>
                <a:latin typeface="Georgia" panose="02040502050405020303" pitchFamily="18" charset="0"/>
              </a:rPr>
              <a:t>Conocimientos + colaboradores + fondos + otros recursos</a:t>
            </a:r>
          </a:p>
          <a:p>
            <a:pPr marL="0" indent="0" algn="ctr" rtl="0">
              <a:buFont typeface="Arial" panose="020B0604020202020204" pitchFamily="34" charset="0"/>
              <a:buNone/>
              <a:defRPr/>
            </a:pPr>
            <a:r>
              <a:rPr lang="es" sz="2700" b="0" i="0" u="none" baseline="0" dirty="0">
                <a:solidFill>
                  <a:schemeClr val="bg2">
                    <a:lumMod val="10000"/>
                  </a:schemeClr>
                </a:solidFill>
                <a:latin typeface="Georgia" panose="02040502050405020303" pitchFamily="18" charset="0"/>
              </a:rPr>
              <a:t> </a:t>
            </a:r>
          </a:p>
          <a:p>
            <a:pPr marL="0" indent="0" algn="ctr" rtl="0">
              <a:buFont typeface="Arial" panose="020B0604020202020204" pitchFamily="34" charset="0"/>
              <a:buNone/>
              <a:defRPr/>
            </a:pPr>
            <a:endParaRPr lang="es" altLang="en-US" sz="2700" dirty="0">
              <a:latin typeface="Georgia" panose="02040502050405020303" pitchFamily="18" charset="0"/>
            </a:endParaRPr>
          </a:p>
          <a:p>
            <a:pPr marL="0" indent="0" algn="ctr" rtl="0">
              <a:buFont typeface="Arial" panose="020B0604020202020204" pitchFamily="34" charset="0"/>
              <a:buNone/>
              <a:defRPr/>
            </a:pPr>
            <a:r>
              <a:rPr lang="es" sz="2700" b="0" i="0" u="none" baseline="0" dirty="0">
                <a:solidFill>
                  <a:schemeClr val="bg2">
                    <a:lumMod val="10000"/>
                  </a:schemeClr>
                </a:solidFill>
                <a:latin typeface="Georgia" panose="02040502050405020303" pitchFamily="18" charset="0"/>
              </a:rPr>
              <a:t>Alto impacto + gran escala + proyectos sostenibles </a:t>
            </a:r>
          </a:p>
          <a:p>
            <a:pPr algn="l" rtl="0">
              <a:buFontTx/>
              <a:buChar char="-"/>
              <a:defRPr/>
            </a:pPr>
            <a:endParaRPr lang="es" altLang="en-US" sz="2700" dirty="0">
              <a:latin typeface="Georgia" panose="02040502050405020303" pitchFamily="18" charset="0"/>
            </a:endParaRPr>
          </a:p>
          <a:p>
            <a:pPr algn="l" rtl="0">
              <a:buFontTx/>
              <a:buChar char="-"/>
              <a:defRPr/>
            </a:pPr>
            <a:endParaRPr lang="es" altLang="en-US" sz="2700" dirty="0">
              <a:latin typeface="Georgia" panose="02040502050405020303" pitchFamily="18" charset="0"/>
            </a:endParaRPr>
          </a:p>
          <a:p>
            <a:pPr marL="0" indent="0" algn="ctr" rtl="0">
              <a:buFont typeface="Arial" panose="020B0604020202020204" pitchFamily="34" charset="0"/>
              <a:buNone/>
              <a:defRPr/>
            </a:pPr>
            <a:r>
              <a:rPr lang="es" sz="2700" b="0" i="0" u="none" baseline="0" dirty="0">
                <a:solidFill>
                  <a:schemeClr val="bg2">
                    <a:lumMod val="10000"/>
                  </a:schemeClr>
                </a:solidFill>
                <a:latin typeface="Georgia" panose="02040502050405020303" pitchFamily="18" charset="0"/>
              </a:rPr>
              <a:t>Gran publicidad para los clubes rotarios</a:t>
            </a:r>
          </a:p>
        </p:txBody>
      </p:sp>
      <p:sp>
        <p:nvSpPr>
          <p:cNvPr id="13" name="Down Arrow 12"/>
          <p:cNvSpPr/>
          <p:nvPr/>
        </p:nvSpPr>
        <p:spPr>
          <a:xfrm>
            <a:off x="5730875" y="51816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 sz="2400" b="0" i="0" u="none" strike="noStrike" kern="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5730875" y="37338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 sz="2400" b="0" i="0" u="none" strike="noStrike" kern="0" cap="none" spc="0" normalizeH="0" baseline="0" noProof="0">
              <a:ln>
                <a:noFill/>
              </a:ln>
              <a:solidFill>
                <a:prstClr val="white"/>
              </a:solidFill>
              <a:effectLst/>
              <a:uLnTx/>
              <a:uFillTx/>
              <a:latin typeface="Calibri"/>
              <a:ea typeface="+mn-ea"/>
              <a:cs typeface="+mn-cs"/>
            </a:endParaRPr>
          </a:p>
        </p:txBody>
      </p:sp>
      <p:sp>
        <p:nvSpPr>
          <p:cNvPr id="15" name="Down Arrow 14"/>
          <p:cNvSpPr/>
          <p:nvPr/>
        </p:nvSpPr>
        <p:spPr>
          <a:xfrm>
            <a:off x="5730875" y="21971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 sz="2400" b="0" i="0" u="none" strike="noStrike" kern="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5881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157467"/>
          </a:xfrm>
        </p:spPr>
        <p:txBody>
          <a:bodyPr>
            <a:normAutofit/>
          </a:bodyPr>
          <a:lstStyle/>
          <a:p>
            <a:pPr algn="l" rtl="0"/>
            <a:r>
              <a:rPr lang="es" sz="3600" b="1" i="0" u="none" cap="none" baseline="0"/>
              <a:t>Impacto anual en el servicio de los Grupos de Acción de Rotary</a:t>
            </a:r>
            <a:endParaRPr lang="es" sz="3600" cap="none" dirty="0"/>
          </a:p>
        </p:txBody>
      </p:sp>
      <p:sp>
        <p:nvSpPr>
          <p:cNvPr id="4" name="Slide Number Placeholder 3"/>
          <p:cNvSpPr>
            <a:spLocks noGrp="1"/>
          </p:cNvSpPr>
          <p:nvPr>
            <p:ph type="sldNum" sz="quarter" idx="12"/>
          </p:nvPr>
        </p:nvSpPr>
        <p:spPr/>
        <p:txBody>
          <a:bodyPr/>
          <a:lstStyle/>
          <a:p>
            <a:pPr algn="r" rtl="0"/>
            <a:fld id="{97A94E25-127B-4C48-AF96-44BA7B823777}" type="slidenum">
              <a:rPr/>
              <a:pPr/>
              <a:t>8</a:t>
            </a:fld>
            <a:endParaRPr lang="es" dirty="0"/>
          </a:p>
        </p:txBody>
      </p:sp>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4045" y="2235200"/>
            <a:ext cx="493315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bwMode="auto">
          <a:xfrm>
            <a:off x="925512" y="1968500"/>
            <a:ext cx="5449888" cy="429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20000"/>
          </a:bodyPr>
          <a:lstStyle/>
          <a:p>
            <a:pPr marL="0" indent="0" algn="l" rtl="0">
              <a:spcBef>
                <a:spcPts val="1600"/>
              </a:spcBef>
              <a:buNone/>
              <a:defRPr/>
            </a:pPr>
            <a:r>
              <a:rPr lang="es" sz="3200" b="0" i="0" u="none" baseline="0" dirty="0">
                <a:solidFill>
                  <a:schemeClr val="bg2">
                    <a:lumMod val="10000"/>
                  </a:schemeClr>
                </a:solidFill>
                <a:latin typeface="Georgia" panose="02040502050405020303" pitchFamily="18" charset="0"/>
              </a:rPr>
              <a:t>Año rotario 2022-2023:</a:t>
            </a:r>
          </a:p>
          <a:p>
            <a:pPr>
              <a:spcBef>
                <a:spcPts val="1600"/>
              </a:spcBef>
              <a:defRPr/>
            </a:pPr>
            <a:r>
              <a:rPr lang="es" sz="3200" b="0" i="0" u="none" baseline="0" dirty="0">
                <a:solidFill>
                  <a:schemeClr val="bg2">
                    <a:lumMod val="10000"/>
                  </a:schemeClr>
                </a:solidFill>
                <a:latin typeface="Georgia" panose="02040502050405020303" pitchFamily="18" charset="0"/>
              </a:rPr>
              <a:t>Apoyaron </a:t>
            </a:r>
            <a:r>
              <a:rPr lang="en-US" sz="3200" b="1" i="0" u="none" baseline="0" dirty="0">
                <a:solidFill>
                  <a:schemeClr val="bg2">
                    <a:lumMod val="10000"/>
                  </a:schemeClr>
                </a:solidFill>
                <a:latin typeface="Georgia" panose="02040502050405020303" pitchFamily="18" charset="0"/>
              </a:rPr>
              <a:t>670</a:t>
            </a:r>
            <a:r>
              <a:rPr lang="es" sz="3200" b="1" i="0" u="none" baseline="0" dirty="0">
                <a:solidFill>
                  <a:schemeClr val="bg2">
                    <a:lumMod val="10000"/>
                  </a:schemeClr>
                </a:solidFill>
                <a:latin typeface="Georgia" panose="02040502050405020303" pitchFamily="18" charset="0"/>
              </a:rPr>
              <a:t> proyectos </a:t>
            </a:r>
            <a:r>
              <a:rPr lang="es" sz="3200" b="0" i="0" u="none" baseline="0" dirty="0">
                <a:solidFill>
                  <a:schemeClr val="bg2">
                    <a:lumMod val="10000"/>
                  </a:schemeClr>
                </a:solidFill>
                <a:latin typeface="Georgia" panose="02040502050405020303" pitchFamily="18" charset="0"/>
              </a:rPr>
              <a:t>el año pasado.</a:t>
            </a:r>
          </a:p>
          <a:p>
            <a:pPr algn="l" rtl="0">
              <a:spcBef>
                <a:spcPts val="2400"/>
              </a:spcBef>
              <a:defRPr/>
            </a:pPr>
            <a:r>
              <a:rPr lang="es" sz="3200" b="1" dirty="0">
                <a:solidFill>
                  <a:schemeClr val="bg2">
                    <a:lumMod val="10000"/>
                  </a:schemeClr>
                </a:solidFill>
                <a:latin typeface="Georgia" panose="02040502050405020303" pitchFamily="18" charset="0"/>
              </a:rPr>
              <a:t>83</a:t>
            </a:r>
            <a:r>
              <a:rPr lang="es" sz="3200" b="1" i="0" u="none" baseline="0" dirty="0">
                <a:solidFill>
                  <a:schemeClr val="bg2">
                    <a:lumMod val="10000"/>
                  </a:schemeClr>
                </a:solidFill>
                <a:latin typeface="Georgia" panose="02040502050405020303" pitchFamily="18" charset="0"/>
              </a:rPr>
              <a:t> </a:t>
            </a:r>
            <a:r>
              <a:rPr lang="es" sz="3200" b="0" i="0" u="none" baseline="0" dirty="0">
                <a:solidFill>
                  <a:schemeClr val="bg2">
                    <a:lumMod val="10000"/>
                  </a:schemeClr>
                </a:solidFill>
                <a:latin typeface="Georgia" panose="02040502050405020303" pitchFamily="18" charset="0"/>
              </a:rPr>
              <a:t>proyectos</a:t>
            </a:r>
            <a:r>
              <a:rPr lang="es" sz="3200" b="1" i="0" u="none" baseline="0" dirty="0">
                <a:solidFill>
                  <a:schemeClr val="bg2">
                    <a:lumMod val="10000"/>
                  </a:schemeClr>
                </a:solidFill>
                <a:latin typeface="Georgia" panose="02040502050405020303" pitchFamily="18" charset="0"/>
              </a:rPr>
              <a:t> financiados por subvenciones globales de LFR.</a:t>
            </a:r>
          </a:p>
          <a:p>
            <a:pPr algn="l" rtl="0">
              <a:spcBef>
                <a:spcPts val="2400"/>
              </a:spcBef>
              <a:defRPr/>
            </a:pPr>
            <a:r>
              <a:rPr lang="es" sz="3200" b="1" dirty="0">
                <a:solidFill>
                  <a:schemeClr val="bg2">
                    <a:lumMod val="10000"/>
                  </a:schemeClr>
                </a:solidFill>
                <a:latin typeface="Georgia" panose="02040502050405020303" pitchFamily="18" charset="0"/>
              </a:rPr>
              <a:t>15</a:t>
            </a:r>
            <a:r>
              <a:rPr lang="es" sz="3200" b="1" i="0" u="none" baseline="0" dirty="0">
                <a:solidFill>
                  <a:schemeClr val="bg2">
                    <a:lumMod val="10000"/>
                  </a:schemeClr>
                </a:solidFill>
                <a:latin typeface="Georgia" panose="02040502050405020303" pitchFamily="18" charset="0"/>
              </a:rPr>
              <a:t> de 25 </a:t>
            </a:r>
            <a:r>
              <a:rPr lang="es" sz="3200" b="0" i="0" u="none" baseline="0" dirty="0">
                <a:solidFill>
                  <a:schemeClr val="bg2">
                    <a:lumMod val="10000"/>
                  </a:schemeClr>
                </a:solidFill>
                <a:latin typeface="Georgia" panose="02040502050405020303" pitchFamily="18" charset="0"/>
              </a:rPr>
              <a:t>grupos de acción han colaborado con </a:t>
            </a:r>
            <a:r>
              <a:rPr lang="es" sz="3200" b="0" i="1" u="none" baseline="0" dirty="0">
                <a:solidFill>
                  <a:schemeClr val="bg2">
                    <a:lumMod val="10000"/>
                  </a:schemeClr>
                </a:solidFill>
                <a:latin typeface="Georgia" panose="02040502050405020303" pitchFamily="18" charset="0"/>
              </a:rPr>
              <a:t>al menos</a:t>
            </a:r>
            <a:r>
              <a:rPr lang="es" sz="3200" b="0" i="0" u="none" baseline="0" dirty="0">
                <a:solidFill>
                  <a:schemeClr val="bg2">
                    <a:lumMod val="10000"/>
                  </a:schemeClr>
                </a:solidFill>
                <a:latin typeface="Georgia" panose="02040502050405020303" pitchFamily="18" charset="0"/>
              </a:rPr>
              <a:t> una subvención global de LFR. </a:t>
            </a:r>
          </a:p>
          <a:p>
            <a:pPr>
              <a:spcBef>
                <a:spcPts val="2400"/>
              </a:spcBef>
              <a:defRPr/>
            </a:pPr>
            <a:r>
              <a:rPr lang="es" sz="3200" b="0" i="0" u="none" baseline="0" dirty="0">
                <a:solidFill>
                  <a:schemeClr val="bg2">
                    <a:lumMod val="10000"/>
                  </a:schemeClr>
                </a:solidFill>
                <a:latin typeface="Georgia" panose="02040502050405020303" pitchFamily="18" charset="0"/>
              </a:rPr>
              <a:t>Recaudaron </a:t>
            </a:r>
            <a:r>
              <a:rPr lang="es" sz="3200" b="1" i="0" u="none" baseline="0" dirty="0">
                <a:solidFill>
                  <a:schemeClr val="bg2">
                    <a:lumMod val="10000"/>
                  </a:schemeClr>
                </a:solidFill>
                <a:latin typeface="Georgia" panose="02040502050405020303" pitchFamily="18" charset="0"/>
              </a:rPr>
              <a:t>USD 1 </a:t>
            </a:r>
            <a:r>
              <a:rPr lang="en-US" sz="3200" b="1" i="0" u="none" baseline="0" dirty="0">
                <a:solidFill>
                  <a:schemeClr val="bg2">
                    <a:lumMod val="10000"/>
                  </a:schemeClr>
                </a:solidFill>
                <a:latin typeface="Georgia" panose="02040502050405020303" pitchFamily="18" charset="0"/>
              </a:rPr>
              <a:t>123</a:t>
            </a:r>
            <a:r>
              <a:rPr lang="en-US" sz="3200" b="1" dirty="0">
                <a:solidFill>
                  <a:schemeClr val="bg2">
                    <a:lumMod val="10000"/>
                  </a:schemeClr>
                </a:solidFill>
                <a:latin typeface="Georgia" panose="02040502050405020303" pitchFamily="18" charset="0"/>
              </a:rPr>
              <a:t> 326 </a:t>
            </a:r>
            <a:r>
              <a:rPr lang="es" sz="3200" b="0" i="0" u="none" baseline="0" dirty="0">
                <a:solidFill>
                  <a:schemeClr val="bg2">
                    <a:lumMod val="10000"/>
                  </a:schemeClr>
                </a:solidFill>
                <a:latin typeface="Georgia" panose="02040502050405020303" pitchFamily="18" charset="0"/>
              </a:rPr>
              <a:t>para proyectos.</a:t>
            </a:r>
          </a:p>
          <a:p>
            <a:pPr marL="0" indent="0" algn="l" rtl="0">
              <a:spcBef>
                <a:spcPts val="2400"/>
              </a:spcBef>
              <a:buNone/>
              <a:defRPr/>
            </a:pPr>
            <a:endParaRPr lang="es" sz="2800" dirty="0">
              <a:solidFill>
                <a:schemeClr val="bg2">
                  <a:lumMod val="10000"/>
                </a:schemeClr>
              </a:solidFill>
              <a:latin typeface="Georgia" panose="02040502050405020303" pitchFamily="18" charset="0"/>
            </a:endParaRPr>
          </a:p>
          <a:p>
            <a:pPr algn="l" rtl="0">
              <a:spcBef>
                <a:spcPts val="2400"/>
              </a:spcBef>
              <a:defRPr/>
            </a:pPr>
            <a:endParaRPr lang="es" altLang="en-US" sz="2800" dirty="0">
              <a:solidFill>
                <a:schemeClr val="bg2">
                  <a:lumMod val="10000"/>
                </a:schemeClr>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11567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 sz="3600" b="1" i="0" u="none" cap="none" baseline="0" dirty="0"/>
              <a:t>GAR pro salud familiar y prevención del sida (RFHA)</a:t>
            </a:r>
            <a:endParaRPr lang="es" sz="3600" cap="none" dirty="0"/>
          </a:p>
        </p:txBody>
      </p:sp>
      <p:sp>
        <p:nvSpPr>
          <p:cNvPr id="3" name="Slide Number Placeholder 2"/>
          <p:cNvSpPr>
            <a:spLocks noGrp="1"/>
          </p:cNvSpPr>
          <p:nvPr>
            <p:ph type="sldNum" sz="quarter" idx="12"/>
          </p:nvPr>
        </p:nvSpPr>
        <p:spPr/>
        <p:txBody>
          <a:bodyPr/>
          <a:lstStyle/>
          <a:p>
            <a:pPr algn="r" rtl="0"/>
            <a:fld id="{97A94E25-127B-4C48-AF96-44BA7B823777}" type="slidenum">
              <a:rPr/>
              <a:pPr/>
              <a:t>9</a:t>
            </a:fld>
            <a:endParaRPr lang="es" dirty="0"/>
          </a:p>
        </p:txBody>
      </p:sp>
      <p:sp>
        <p:nvSpPr>
          <p:cNvPr id="4" name="TextBox 3"/>
          <p:cNvSpPr txBox="1"/>
          <p:nvPr/>
        </p:nvSpPr>
        <p:spPr>
          <a:xfrm>
            <a:off x="381000" y="1765300"/>
            <a:ext cx="8674100" cy="461665"/>
          </a:xfrm>
          <a:prstGeom prst="rect">
            <a:avLst/>
          </a:prstGeom>
          <a:noFill/>
        </p:spPr>
        <p:txBody>
          <a:bodyPr wrap="square" rtlCol="0">
            <a:spAutoFit/>
          </a:bodyPr>
          <a:lstStyle/>
          <a:p>
            <a:pPr algn="l" rtl="0"/>
            <a:r>
              <a:rPr lang="es" sz="2400" b="1" i="0" u="none" baseline="0">
                <a:latin typeface="Georgia" panose="02040502050405020303" pitchFamily="18" charset="0"/>
              </a:rPr>
              <a:t>Programa emblemático: Jornadas de Salud Familiar</a:t>
            </a:r>
          </a:p>
        </p:txBody>
      </p:sp>
      <p:sp>
        <p:nvSpPr>
          <p:cNvPr id="5" name="TextBox 4"/>
          <p:cNvSpPr txBox="1"/>
          <p:nvPr/>
        </p:nvSpPr>
        <p:spPr>
          <a:xfrm>
            <a:off x="381000" y="2603500"/>
            <a:ext cx="5829300" cy="3416320"/>
          </a:xfrm>
          <a:prstGeom prst="rect">
            <a:avLst/>
          </a:prstGeom>
          <a:noFill/>
        </p:spPr>
        <p:txBody>
          <a:bodyPr wrap="square" rtlCol="0">
            <a:spAutoFit/>
          </a:bodyPr>
          <a:lstStyle/>
          <a:p>
            <a:pPr algn="l" rtl="0"/>
            <a:r>
              <a:rPr lang="es" sz="2400" b="0" i="0" u="none" baseline="0">
                <a:latin typeface="Georgia" panose="02040502050405020303" pitchFamily="18" charset="0"/>
              </a:rPr>
              <a:t>Evento anual de tres días que proporciona servicios de salud integrales a:</a:t>
            </a:r>
          </a:p>
          <a:p>
            <a:pPr marL="285750" indent="-285750" algn="l" rtl="0">
              <a:buFont typeface="Arial" panose="020B0604020202020204" pitchFamily="34" charset="0"/>
              <a:buChar char="•"/>
            </a:pPr>
            <a:r>
              <a:rPr lang="es" sz="2400" b="0" i="0" u="none" baseline="0">
                <a:latin typeface="Georgia" panose="02040502050405020303" pitchFamily="18" charset="0"/>
              </a:rPr>
              <a:t>Más de 400 000 beneficiarios </a:t>
            </a:r>
          </a:p>
          <a:p>
            <a:pPr marL="285750" indent="-285750" algn="l" rtl="0">
              <a:buFont typeface="Arial" panose="020B0604020202020204" pitchFamily="34" charset="0"/>
              <a:buChar char="•"/>
            </a:pPr>
            <a:r>
              <a:rPr lang="es" sz="2400" b="0" i="0" u="none" baseline="0">
                <a:latin typeface="Georgia" panose="02040502050405020303" pitchFamily="18" charset="0"/>
              </a:rPr>
              <a:t>Más de 350 lugares en África</a:t>
            </a:r>
            <a:br>
              <a:rPr lang="es" sz="2400">
                <a:latin typeface="Georgia" panose="02040502050405020303" pitchFamily="18" charset="0"/>
              </a:rPr>
            </a:br>
            <a:r>
              <a:rPr lang="es" sz="2400" b="0" i="0" u="none" baseline="0">
                <a:latin typeface="Georgia" panose="02040502050405020303" pitchFamily="18" charset="0"/>
              </a:rPr>
              <a:t>y partes de la India</a:t>
            </a:r>
          </a:p>
          <a:p>
            <a:pPr marL="285750" indent="-285750" algn="l" rtl="0">
              <a:buFont typeface="Arial" panose="020B0604020202020204" pitchFamily="34" charset="0"/>
              <a:buChar char="•"/>
            </a:pPr>
            <a:endParaRPr lang="es" sz="2400" dirty="0">
              <a:latin typeface="Georgia" panose="02040502050405020303" pitchFamily="18" charset="0"/>
            </a:endParaRPr>
          </a:p>
          <a:p>
            <a:pPr algn="l" rtl="0"/>
            <a:r>
              <a:rPr lang="es" sz="2400" b="0" i="0" u="none" baseline="0">
                <a:latin typeface="Georgia" panose="02040502050405020303" pitchFamily="18" charset="0"/>
              </a:rPr>
              <a:t>En el programa participan:</a:t>
            </a:r>
          </a:p>
          <a:p>
            <a:pPr marL="285750" indent="-285750" algn="l" rtl="0">
              <a:buFont typeface="Arial" panose="020B0604020202020204" pitchFamily="34" charset="0"/>
              <a:buChar char="•"/>
            </a:pPr>
            <a:r>
              <a:rPr lang="es" sz="2400" b="0" i="0" u="none" baseline="0">
                <a:latin typeface="Georgia" panose="02040502050405020303" pitchFamily="18" charset="0"/>
              </a:rPr>
              <a:t>Más de 5000 rotarios</a:t>
            </a:r>
          </a:p>
          <a:p>
            <a:pPr marL="285750" indent="-285750" algn="l" rtl="0">
              <a:buFont typeface="Arial" panose="020B0604020202020204" pitchFamily="34" charset="0"/>
              <a:buChar char="•"/>
            </a:pPr>
            <a:r>
              <a:rPr lang="es" sz="2400" b="0" i="0" u="none" baseline="0">
                <a:latin typeface="Georgia" panose="02040502050405020303" pitchFamily="18" charset="0"/>
              </a:rPr>
              <a:t>Más de 400 clubes rotarios</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9768" y="2603500"/>
            <a:ext cx="5890365" cy="3926910"/>
          </a:xfrm>
          <a:prstGeom prst="rect">
            <a:avLst/>
          </a:prstGeom>
        </p:spPr>
      </p:pic>
    </p:spTree>
    <p:custDataLst>
      <p:tags r:id="rId1"/>
    </p:custDataLst>
    <p:extLst>
      <p:ext uri="{BB962C8B-B14F-4D97-AF65-F5344CB8AC3E}">
        <p14:creationId xmlns:p14="http://schemas.microsoft.com/office/powerpoint/2010/main" val="30701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1f097dfa-9cbd-4f84-9850-6e7cae909781"/>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5982</TotalTime>
  <Words>2969</Words>
  <Application>Microsoft Office PowerPoint</Application>
  <PresentationFormat>Widescreen</PresentationFormat>
  <Paragraphs>280</Paragraphs>
  <Slides>22</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Calibri</vt:lpstr>
      <vt:lpstr>Corbel</vt:lpstr>
      <vt:lpstr>Georgia</vt:lpstr>
      <vt:lpstr>Wingdings</vt:lpstr>
      <vt:lpstr>Office Theme</vt:lpstr>
      <vt:lpstr>PowerPoint Presentation</vt:lpstr>
      <vt:lpstr>Grupos de Acción de Rotary (GAR)</vt:lpstr>
      <vt:lpstr>PowerPoint Presentation</vt:lpstr>
      <vt:lpstr>GAR de acuerdo a las áreas de interés de Rotary</vt:lpstr>
      <vt:lpstr>PowerPoint Presentation</vt:lpstr>
      <vt:lpstr>Los Grupos de Acción apoyan los objetivos estratégicos de Rotary</vt:lpstr>
      <vt:lpstr>Los GAR mejoran el impacto y la imagen pública de Rotary</vt:lpstr>
      <vt:lpstr>Impacto anual en el servicio de los Grupos de Acción de Rotary</vt:lpstr>
      <vt:lpstr>GAR pro salud familiar y prevención del sida (RFHA)</vt:lpstr>
      <vt:lpstr>GAR de Salud Reproductiva Materno-Infantil (RMCH)</vt:lpstr>
      <vt:lpstr>Grupo de Acción de Rotary de Agua, saneamiento e higiene</vt:lpstr>
      <vt:lpstr>Los GAR involucran a los socios y participantes</vt:lpstr>
      <vt:lpstr>Oportunidades de servicio  para socios y participantes más allá de su club o país</vt:lpstr>
      <vt:lpstr>Conecta con socios y participantes afines e inicia colaboraciones</vt:lpstr>
      <vt:lpstr>Los GAR empoderan a nuestros socios y participantes </vt:lpstr>
      <vt:lpstr>Los GAR involucran a los exbecarios de Rotary</vt:lpstr>
      <vt:lpstr>Los GAR atraen a nuevos socios con conocimientos especializados</vt:lpstr>
      <vt:lpstr>Los GAR apoyan las subvenciones globales y las  redes distritales de recursos</vt:lpstr>
      <vt:lpstr>Beneficios que aportan los GAR a Rotary</vt:lpstr>
      <vt:lpstr>PowerPoint Presentation</vt:lpstr>
      <vt:lpstr>Cómo involucrarse y trabajar con los GAR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Hannah Hernandez</cp:lastModifiedBy>
  <cp:revision>190</cp:revision>
  <cp:lastPrinted>2019-12-04T20:41:25Z</cp:lastPrinted>
  <dcterms:created xsi:type="dcterms:W3CDTF">2019-11-18T03:22:22Z</dcterms:created>
  <dcterms:modified xsi:type="dcterms:W3CDTF">2024-01-17T22:26:06Z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ADBD0C88-4EC9-411D-9C42-FDC72D4168FB</vt:lpwstr>
  </property>
  <property fmtid="{D5CDD505-2E9C-101B-9397-08002B2CF9AE}" pid="4" name="ArticulatePath">
    <vt:lpwstr>EN RAG Presentation March 2020_20200326-035</vt:lpwstr>
  </property>
</Properties>
</file>