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60" r:id="rId5"/>
    <p:sldId id="340" r:id="rId6"/>
    <p:sldId id="337" r:id="rId7"/>
    <p:sldId id="327" r:id="rId8"/>
    <p:sldId id="332" r:id="rId9"/>
    <p:sldId id="315" r:id="rId10"/>
    <p:sldId id="320" r:id="rId11"/>
    <p:sldId id="336" r:id="rId12"/>
    <p:sldId id="333" r:id="rId13"/>
    <p:sldId id="339" r:id="rId14"/>
    <p:sldId id="331" r:id="rId15"/>
    <p:sldId id="330" r:id="rId16"/>
    <p:sldId id="341" r:id="rId17"/>
    <p:sldId id="342" r:id="rId18"/>
    <p:sldId id="343" r:id="rId19"/>
    <p:sldId id="328" r:id="rId20"/>
  </p:sldIdLst>
  <p:sldSz cx="12192000" cy="6858000"/>
  <p:notesSz cx="7102475" cy="9388475"/>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3840" userDrawn="1">
          <p15:clr>
            <a:srgbClr val="A4A3A4"/>
          </p15:clr>
        </p15:guide>
        <p15:guide id="3" orient="horz" pos="2808" userDrawn="1">
          <p15:clr>
            <a:srgbClr val="A4A3A4"/>
          </p15:clr>
        </p15:guide>
        <p15:guide id="4" pos="1680" userDrawn="1">
          <p15:clr>
            <a:srgbClr val="A4A3A4"/>
          </p15:clr>
        </p15:guide>
        <p15:guide id="5" pos="60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Antti" initials="HA" lastIdx="33" clrIdx="0">
    <p:extLst>
      <p:ext uri="{19B8F6BF-5375-455C-9EA6-DF929625EA0E}">
        <p15:presenceInfo xmlns:p15="http://schemas.microsoft.com/office/powerpoint/2012/main" userId="S-1-5-21-2052111302-1645522239-682003330-80426" providerId="AD"/>
      </p:ext>
    </p:extLst>
  </p:cmAuthor>
  <p:cmAuthor id="2" name="Kelly Cison" initials="KC" lastIdx="1" clrIdx="1">
    <p:extLst>
      <p:ext uri="{19B8F6BF-5375-455C-9EA6-DF929625EA0E}">
        <p15:presenceInfo xmlns:p15="http://schemas.microsoft.com/office/powerpoint/2012/main" userId="S-1-5-21-2052111302-1645522239-682003330-103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A"/>
    <a:srgbClr val="D91B5C"/>
    <a:srgbClr val="01B4E7"/>
    <a:srgbClr val="17458F"/>
    <a:srgbClr val="F7A81B"/>
    <a:srgbClr val="872175"/>
    <a:srgbClr val="505C5D"/>
    <a:srgbClr val="384446"/>
    <a:srgbClr val="00AFB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70" autoAdjust="0"/>
    <p:restoredTop sz="43713" autoAdjust="0"/>
  </p:normalViewPr>
  <p:slideViewPr>
    <p:cSldViewPr snapToGrid="0" showGuides="1">
      <p:cViewPr varScale="1">
        <p:scale>
          <a:sx n="29" d="100"/>
          <a:sy n="29" d="100"/>
        </p:scale>
        <p:origin x="1464" y="20"/>
      </p:cViewPr>
      <p:guideLst>
        <p:guide orient="horz" pos="1512"/>
        <p:guide pos="3840"/>
        <p:guide orient="horz" pos="2808"/>
        <p:guide pos="1680"/>
        <p:guide pos="6000"/>
      </p:guideLst>
    </p:cSldViewPr>
  </p:slideViewPr>
  <p:outlineViewPr>
    <p:cViewPr>
      <p:scale>
        <a:sx n="33" d="100"/>
        <a:sy n="33" d="100"/>
      </p:scale>
      <p:origin x="0" y="-2064"/>
    </p:cViewPr>
  </p:outlineViewPr>
  <p:notesTextViewPr>
    <p:cViewPr>
      <p:scale>
        <a:sx n="3" d="2"/>
        <a:sy n="3" d="2"/>
      </p:scale>
      <p:origin x="0" y="0"/>
    </p:cViewPr>
  </p:notesTextViewPr>
  <p:sorterViewPr>
    <p:cViewPr>
      <p:scale>
        <a:sx n="60" d="100"/>
        <a:sy n="60" d="100"/>
      </p:scale>
      <p:origin x="0" y="0"/>
    </p:cViewPr>
  </p:sorterViewPr>
  <p:notesViewPr>
    <p:cSldViewPr snapToGrid="0">
      <p:cViewPr varScale="1">
        <p:scale>
          <a:sx n="49" d="100"/>
          <a:sy n="49" d="100"/>
        </p:scale>
        <p:origin x="2700"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C8EEB10B-8B4D-4C11-9C9A-F7F8B8A63C71}" type="datetimeFigureOut">
              <a:rPr lang="en-US" smtClean="0"/>
              <a:t>13-Oct-2023</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3953F381-1A86-43BF-8612-5B13F38F31CF}" type="slidenum">
              <a:rPr lang="en-US" smtClean="0"/>
              <a:t>‹#›</a:t>
            </a:fld>
            <a:endParaRPr lang="en-US" dirty="0"/>
          </a:p>
        </p:txBody>
      </p:sp>
    </p:spTree>
    <p:extLst>
      <p:ext uri="{BB962C8B-B14F-4D97-AF65-F5344CB8AC3E}">
        <p14:creationId xmlns:p14="http://schemas.microsoft.com/office/powerpoint/2010/main" val="3570557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403E561-A38A-4A22-8215-F855A52BC5B1}" type="datetimeFigureOut">
              <a:rPr lang="en-US" smtClean="0"/>
              <a:t>13-Oct-2023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07000"/>
              </a:lnSpc>
              <a:spcBef>
                <a:spcPts val="0"/>
              </a:spcBef>
              <a:spcAft>
                <a:spcPts val="800"/>
              </a:spcAft>
            </a:pPr>
            <a:r>
              <a:rPr lang="x-es-XL" b="0" i="1" u="none" baseline="0" dirty="0">
                <a:effectLst/>
                <a:latin typeface="Arial Narrow" panose="020B0606020202030204" pitchFamily="34" charset="0"/>
                <a:ea typeface="Calibri" panose="020F0502020204030204" pitchFamily="34" charset="0"/>
                <a:cs typeface="Arial" panose="020B0604020202020204" pitchFamily="34" charset="0"/>
              </a:rPr>
              <a:t>NOTA PARA EL ORADOR: Personaliza esta presentación para tu región, especialmente la diapositiva 6, en la que tendrás que sustituir las «X» con datos procedentes de Rotary Club Central o bórrarlas. Asegúrate de que esa diapositiva aparecerá en tu presentación yendo al menú «Presentación» y desactivando la opción «Ocultar diapositiva». Una vez que encuentres los datos, puedes comparar lo que sucede en tu región con las tendencias mundiales.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ORADOR: </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Puesto que Rotary es una organización compuesta por socios, sus habilidades y contribuciones impulsan todo lo que hacemos. Cuando la membresía de Rotary es fuerte, nuestros clubes prosperan, Rotary tiene mayor visibilidad y nuestros socios cuentan con más oportunidades para ayudar a que las comunidades prosperen.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Hoy, les proporcionaré información sobre nuestra membresía al 1 de julio de 2023 y hablaremos sobre cómo crear una experiencia de club irresistible para los socios. Sabemos que la experiencia en el club puede marcar la diferencia entre los socios que se dan de baja al cabo de un año y los que permanecen en Rotary.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endParaRPr lang="x-es-XL"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pPr algn="l" rtl="0"/>
            <a:fld id="{DB827055-821E-4F6B-AAA9-2685E1493D9C}" type="slidenum">
              <a:rPr/>
              <a:t>1</a:t>
            </a:fld>
            <a:endParaRPr lang="x-es-XL" dirty="0"/>
          </a:p>
        </p:txBody>
      </p:sp>
    </p:spTree>
    <p:extLst>
      <p:ext uri="{BB962C8B-B14F-4D97-AF65-F5344CB8AC3E}">
        <p14:creationId xmlns:p14="http://schemas.microsoft.com/office/powerpoint/2010/main" val="280973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fontAlgn="base"/>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El dato más significativo que aprendimos de la encuesta a todos los socios de 2022 es que la experiencia en el club es el factor más importante para la satisfacción de los socios.</a:t>
            </a:r>
          </a:p>
          <a:p>
            <a:pPr marL="0" marR="0" algn="l" rtl="0" fontAlgn="base"/>
            <a:endParaRPr lang="x-es-XL" dirty="0">
              <a:effectLst/>
              <a:latin typeface="Arial Narrow" panose="020B0606020202030204" pitchFamily="34" charset="0"/>
              <a:ea typeface="Times New Roman" panose="02020603050405020304" pitchFamily="18" charset="0"/>
            </a:endParaRPr>
          </a:p>
          <a:p>
            <a:pPr marL="0" marR="0" algn="l" rtl="0" fontAlgn="base"/>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Cuando los socios hablan de una experiencia positiva en el club, mencionan estas cinco cosas:</a:t>
            </a:r>
          </a:p>
          <a:p>
            <a:pPr marL="0" marR="0" algn="l" rtl="0" fontAlgn="base"/>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Si confían en los líderes y en el enfoque del club, incluido si creen que pueden contribuir a la dirección del club y que los líderes están abiertos a sus comentarios</a:t>
            </a:r>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Cuánto disfrutan las reuniones, incluido si se están divirtiendo y disfrutan de un sentido de pertenencia</a:t>
            </a:r>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Las oportunidades de servicio son significativas y marcan la diferencia</a:t>
            </a:r>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Se sienten cómodos con los demás socios</a:t>
            </a:r>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Si han desarrollado relaciones valiosas con otras personas a través de Rotary </a:t>
            </a:r>
          </a:p>
          <a:p>
            <a:pPr marL="0" marR="0" lvl="0" indent="0" algn="l" rtl="0" fontAlgn="base">
              <a:buFont typeface="Symbol" panose="05050102010706020507" pitchFamily="18" charset="2"/>
              <a:buNone/>
            </a:pPr>
            <a:endParaRPr lang="x-es-XL" dirty="0">
              <a:effectLst/>
              <a:latin typeface="Arial Narrow" panose="020B0606020202030204" pitchFamily="34" charset="0"/>
              <a:ea typeface="Times New Roman" panose="02020603050405020304" pitchFamily="18" charset="0"/>
            </a:endParaRPr>
          </a:p>
          <a:p>
            <a:pPr marL="0" marR="0" algn="l" rtl="0" fontAlgn="base">
              <a:spcAft>
                <a:spcPts val="300"/>
              </a:spcAf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Sabemos que cuando los socios no sienten que sus experiencias son personal o profesionalmente relevantes, buscan otras opciones. </a:t>
            </a: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Consideremos estos cinco factores y las medidas que, como líderes y socios, podríamos aplicar para abordarlos. </a:t>
            </a:r>
            <a:endParaRPr lang="x-es-XL" dirty="0">
              <a:effectLst/>
              <a:latin typeface="Arial Narrow" panose="020B0606020202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B827055-821E-4F6B-AAA9-2685E1493D9C}" type="slidenum">
              <a:rPr/>
              <a:t>10</a:t>
            </a:fld>
            <a:endParaRPr lang="x-es-XL" dirty="0"/>
          </a:p>
        </p:txBody>
      </p:sp>
    </p:spTree>
    <p:extLst>
      <p:ext uri="{BB962C8B-B14F-4D97-AF65-F5344CB8AC3E}">
        <p14:creationId xmlns:p14="http://schemas.microsoft.com/office/powerpoint/2010/main" val="254976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5318128"/>
          </a:xfrm>
        </p:spPr>
        <p:txBody>
          <a:bodyPr/>
          <a:lstStyle/>
          <a:p>
            <a:pPr marL="0" marR="0" algn="l" rtl="0" fontAlgn="base">
              <a:spcBef>
                <a:spcPts val="0"/>
              </a:spcBef>
              <a:spcAft>
                <a:spcPts val="0"/>
              </a:spcAft>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El presidente de RI E. Gordon R. McInally ha dicho que </a:t>
            </a: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desea que Rotary «sea conocida por ser una organización que cuida tanto de sus socios como de las personas a las que sirve».</a:t>
            </a:r>
            <a:endParaRPr lang="x-es-XL" dirty="0">
              <a:effectLst/>
              <a:latin typeface="Arial Narrow" panose="020B0606020202030204" pitchFamily="34" charset="0"/>
              <a:ea typeface="Times New Roman" panose="02020603050405020304" pitchFamily="18" charset="0"/>
            </a:endParaRPr>
          </a:p>
          <a:p>
            <a:pPr marL="0" marR="0" algn="l" rtl="0" fontAlgn="base">
              <a:spcBef>
                <a:spcPts val="0"/>
              </a:spcBef>
              <a:spcAft>
                <a:spcPts val="0"/>
              </a:spcAft>
            </a:pP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 </a:t>
            </a:r>
            <a:endParaRPr lang="x-es-XL" dirty="0">
              <a:effectLst/>
              <a:latin typeface="Arial Narrow" panose="020B0606020202030204" pitchFamily="34" charset="0"/>
              <a:ea typeface="Times New Roman" panose="02020603050405020304" pitchFamily="18" charset="0"/>
            </a:endParaRPr>
          </a:p>
          <a:p>
            <a:pPr marL="0" marR="0" algn="l" rtl="0" fontAlgn="base">
              <a:spcBef>
                <a:spcPts val="0"/>
              </a:spcBef>
              <a:spcAft>
                <a:spcPts val="0"/>
              </a:spcAft>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Esto comienza por comprender por qué los socios eligen afiliarse a Rotary y Rotaract en lugar de a otras organizaciones que compiten por su tiempo y habilidades. Y tenemos que saber qué es lo que esperan de nosotros. Cuando preguntamos qué es lo que desea un socio y luego tratamos de satisfacer sus expectativas, le mostramos que nos importa.</a:t>
            </a:r>
            <a:endParaRPr lang="x-es-XL" dirty="0">
              <a:effectLst/>
              <a:latin typeface="Arial Narrow" panose="020B0606020202030204" pitchFamily="34" charset="0"/>
              <a:ea typeface="Times New Roman" panose="02020603050405020304" pitchFamily="18" charset="0"/>
            </a:endParaRPr>
          </a:p>
          <a:p>
            <a:pPr marL="0" marR="0" algn="l" rtl="0" fontAlgn="base">
              <a:spcBef>
                <a:spcPts val="0"/>
              </a:spcBef>
              <a:spcAft>
                <a:spcPts val="0"/>
              </a:spcAft>
            </a:pP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 </a:t>
            </a:r>
            <a:endParaRPr lang="x-es-XL" dirty="0">
              <a:effectLst/>
              <a:latin typeface="Arial Narrow" panose="020B0606020202030204" pitchFamily="34" charset="0"/>
              <a:ea typeface="Times New Roman" panose="02020603050405020304" pitchFamily="18" charset="0"/>
            </a:endParaRPr>
          </a:p>
          <a:p>
            <a:pPr marL="0" marR="0" algn="l" rtl="0" fontAlgn="base">
              <a:spcBef>
                <a:spcPts val="0"/>
              </a:spcBef>
              <a:spcAft>
                <a:spcPts val="600"/>
              </a:spcAft>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Como líderes de club, den prioridad a establecer un entorno en el club que añada valor a la vida de los socios. Infundan confianza en sus socios al:</a:t>
            </a:r>
          </a:p>
          <a:p>
            <a:pPr marL="0" marR="0" algn="l" rtl="0" fontAlgn="base">
              <a:spcBef>
                <a:spcPts val="0"/>
              </a:spcBef>
              <a:spcAft>
                <a:spcPts val="600"/>
              </a:spcAft>
            </a:pPr>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spcBef>
                <a:spcPts val="0"/>
              </a:spcBef>
              <a:spcAft>
                <a:spcPts val="500"/>
              </a:spcAft>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Mostrarse abiertos a recibir comentarios</a:t>
            </a:r>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Resolver los conflictos tan pronto como surjan</a:t>
            </a:r>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Agilizar las operaciones de tu club para que haya tiempo para otras actividades</a:t>
            </a:r>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Ser transparentes en la toma de decisiones</a:t>
            </a:r>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Involucrar a los socios en el desarrollo de los objetivos e ideales del club</a:t>
            </a:r>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Servir como mentores de los futuros líderes</a:t>
            </a:r>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buFont typeface="Symbol" panose="05050102010706020507" pitchFamily="18" charset="2"/>
              <a:buChar char=""/>
            </a:pP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Crear una experiencia que refleje los intereses y necesidades de los socios</a:t>
            </a:r>
          </a:p>
          <a:p>
            <a:pPr marL="0" marR="0" lvl="0" indent="0" algn="l" rtl="0" fontAlgn="base">
              <a:buFont typeface="Symbol" panose="05050102010706020507" pitchFamily="18" charset="2"/>
              <a:buNone/>
            </a:pPr>
            <a:endParaRPr lang="x-es-XL" dirty="0">
              <a:effectLst/>
              <a:latin typeface="Arial Narrow" panose="020B0606020202030204" pitchFamily="34" charset="0"/>
              <a:ea typeface="Times New Roman" panose="02020603050405020304" pitchFamily="18" charset="0"/>
            </a:endParaRPr>
          </a:p>
          <a:p>
            <a:pPr marL="0" marR="0" algn="l" rtl="0" fontAlgn="base">
              <a:spcAft>
                <a:spcPts val="600"/>
              </a:spcAft>
            </a:pP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En rotary.org/membership, encontrarán herramientas que les ayudarán:</a:t>
            </a:r>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spcBef>
                <a:spcPts val="0"/>
              </a:spcBef>
              <a:spcAft>
                <a:spcPts val="500"/>
              </a:spcAft>
              <a:buFont typeface="Arial" panose="020B0604020202020204" pitchFamily="34" charset="0"/>
              <a:buChar char="•"/>
              <a:tabLst>
                <a:tab pos="457200" algn="l"/>
              </a:tabLst>
            </a:pP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La Encuesta sobre la salud del club puede ayudarlos a reflexionar sobre la cultura de este y sugerir cambios para mejorar la experiencia general en el club, los proyectos de servicio, los eventos sociales, las operaciones del club y su imagen pública.</a:t>
            </a: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lgn="l" rtl="0" fontAlgn="base">
              <a:buFont typeface="Arial" panose="020B0604020202020204" pitchFamily="34" charset="0"/>
              <a:buChar char="•"/>
              <a:tabLst>
                <a:tab pos="457200" algn="l"/>
              </a:tabLst>
            </a:pP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También pueden utilizar la Encuesta sobre la satisfacción de los socios para determinar qué es lo que les gusta y no les gusta de su experiencia en el club. </a:t>
            </a: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lgn="l" rtl="0" fontAlgn="base">
              <a:spcBef>
                <a:spcPts val="500"/>
              </a:spcBef>
              <a:spcAft>
                <a:spcPts val="600"/>
              </a:spcAft>
              <a:buFont typeface="Arial" panose="020B0604020202020204" pitchFamily="34" charset="0"/>
              <a:buChar char="•"/>
              <a:tabLst>
                <a:tab pos="457200" algn="l"/>
              </a:tabLst>
            </a:pP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Varios cursos en línea pueden ayudarlos a crear un ambiente acogedor en el club, a diversificarlo y mucho más.</a:t>
            </a:r>
            <a:r>
              <a:rPr lang="x-es-XL" b="0" i="0" u="none"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 </a:t>
            </a: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11</a:t>
            </a:fld>
            <a:endParaRPr lang="x-es-XL" dirty="0"/>
          </a:p>
        </p:txBody>
      </p:sp>
    </p:spTree>
    <p:extLst>
      <p:ext uri="{BB962C8B-B14F-4D97-AF65-F5344CB8AC3E}">
        <p14:creationId xmlns:p14="http://schemas.microsoft.com/office/powerpoint/2010/main" val="3206537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07000"/>
              </a:lnSpc>
              <a:spcBef>
                <a:spcPts val="0"/>
              </a:spcBef>
              <a:spcAft>
                <a:spcPts val="0"/>
              </a:spcAft>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Si alguien que no sabe nada sobre Rotary viniera a la reunión de su club, ¿tendría una experiencia positiva? ¿Encontraría</a:t>
            </a: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 un equilibrio entre tradición e innovación? </a:t>
            </a:r>
            <a:r>
              <a:rPr lang="x-es-XL" b="0" i="0" u="none" baseline="0" dirty="0">
                <a:effectLst/>
                <a:latin typeface="Arial Narrow" panose="020B0606020202030204" pitchFamily="34" charset="0"/>
                <a:ea typeface="Times New Roman" panose="02020603050405020304" pitchFamily="18" charset="0"/>
                <a:cs typeface="Times New Roman" panose="02020603050405020304" pitchFamily="18" charset="0"/>
              </a:rPr>
              <a:t> </a:t>
            </a: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Hoy más que nunca, tenemos la oportunidad de conectar con los demás de forma diferente. Podemos ofrecer a las personas más opciones para asistir a nuestras reuniones, apoyar a nuestras comunidades y crecer personal y profesionalmente. Disponemos de mucha flexibilidad.</a:t>
            </a:r>
          </a:p>
          <a:p>
            <a:pPr marL="0" marR="0" algn="l" rtl="0">
              <a:lnSpc>
                <a:spcPct val="107000"/>
              </a:lnSpc>
              <a:spcBef>
                <a:spcPts val="0"/>
              </a:spcBef>
              <a:spcAft>
                <a:spcPts val="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Podríamos comenzar a mejorar las reuniones del club administrando eficazmente el tiempo: las reuniones empiezan y terminan puntualmente, se envía un orden del día claro con antelación, los oradores son atractivos y los socios tienen más oportunidades de aprender. </a:t>
            </a:r>
          </a:p>
          <a:p>
            <a:pPr marL="0" marR="0" algn="l" rtl="0"/>
            <a:endParaRPr lang="x-es-XL" dirty="0">
              <a:effectLst/>
              <a:latin typeface="Arial Narrow" panose="020B0606020202030204" pitchFamily="34" charset="0"/>
              <a:ea typeface="Times New Roman" panose="02020603050405020304" pitchFamily="18" charset="0"/>
            </a:endParaRPr>
          </a:p>
          <a:p>
            <a:pPr marL="0" marR="0" algn="l" rtl="0"/>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 continuación, busquen formas de colaborar con nuevos grupos. Esto hará que el club será más atractivo, fomenta la diversidad de sus socios y amplía su capacidad de servicio.</a:t>
            </a:r>
            <a:endParaRPr lang="x-es-XL" dirty="0">
              <a:effectLst/>
              <a:latin typeface="Arial Narrow" panose="020B0606020202030204" pitchFamily="34" charset="0"/>
              <a:ea typeface="Times New Roman" panose="02020603050405020304" pitchFamily="18" charset="0"/>
            </a:endParaRPr>
          </a:p>
          <a:p>
            <a:pPr marL="0" marR="0" algn="l" rtl="0"/>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Todos queremos un Rotary más fuerte y eficaz. Queremos un Rotary más competente a la hora de forjar relaciones de colaboración, de utilizar herramientas digitales y de poner en marcha ideas innovadoras para unir a las personas.</a:t>
            </a:r>
          </a:p>
          <a:p>
            <a:pPr marL="0" marR="0" algn="l" rtl="0"/>
            <a:endParaRPr lang="x-es-XL" dirty="0">
              <a:effectLst/>
              <a:latin typeface="Arial Narrow" panose="020B0606020202030204" pitchFamily="34" charset="0"/>
              <a:ea typeface="Times New Roman" panose="02020603050405020304" pitchFamily="18" charset="0"/>
            </a:endParaRPr>
          </a:p>
          <a:p>
            <a:pPr marL="0" marR="0" algn="l" rtl="0">
              <a:spcAft>
                <a:spcPts val="300"/>
              </a:spcAft>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Contar con voces más diversas entre nuestros socios y líderes nos ayudará a que Rotary siga manteniendo su relevancia en un mundo cambiante. Nuestra capacidad de adaptación es la clave para fortalecer nuestro futuro. </a:t>
            </a:r>
            <a:endParaRPr lang="x-es-XL" dirty="0">
              <a:effectLst/>
              <a:latin typeface="Arial Narrow" panose="020B0606020202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12</a:t>
            </a:fld>
            <a:endParaRPr lang="x-es-XL" dirty="0"/>
          </a:p>
        </p:txBody>
      </p:sp>
    </p:spTree>
    <p:extLst>
      <p:ext uri="{BB962C8B-B14F-4D97-AF65-F5344CB8AC3E}">
        <p14:creationId xmlns:p14="http://schemas.microsoft.com/office/powerpoint/2010/main" val="2390572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La oportunidad de marcar una diferencia significativa en sus comunidades es una de las razones por las que las personas se afilian y permanecen en Rotary y Rotaract. </a:t>
            </a:r>
          </a:p>
          <a:p>
            <a:pPr marL="0" marR="0" algn="l" rtl="0"/>
            <a:endParaRPr lang="x-es-XL" dirty="0">
              <a:effectLst/>
              <a:latin typeface="Arial Narrow" panose="020B0606020202030204" pitchFamily="34" charset="0"/>
              <a:ea typeface="Times New Roman" panose="02020603050405020304" pitchFamily="18" charset="0"/>
            </a:endParaRPr>
          </a:p>
          <a:p>
            <a:pPr marL="0" marR="0" algn="l" rtl="0"/>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Los proyectos bien planificados tienen más probabilidades de lograr resultados positivos y sostenibles. Cada comunidad tiene sus propias fortalezas y problemas, por lo que lo mejor es colaborar estrechamente con personas de diversos grupos interesados en alcanzar el resultado deseado. </a:t>
            </a:r>
          </a:p>
          <a:p>
            <a:pPr marL="0" marR="0" algn="l" rtl="0"/>
            <a:endParaRPr lang="x-es-XL" dirty="0">
              <a:effectLst/>
              <a:latin typeface="Arial Narrow" panose="020B0606020202030204" pitchFamily="34" charset="0"/>
              <a:ea typeface="Times New Roman" panose="02020603050405020304" pitchFamily="18" charset="0"/>
            </a:endParaRPr>
          </a:p>
          <a:p>
            <a:pPr marL="0" marR="0" algn="l" rtl="0"/>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En rotary.org/projectresources, </a:t>
            </a: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aprenderán </a:t>
            </a: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 </a:t>
            </a:r>
          </a:p>
          <a:p>
            <a:pPr marL="0" marR="0" algn="l" rtl="0"/>
            <a:endParaRPr lang="x-es-XL" dirty="0">
              <a:effectLst/>
              <a:latin typeface="Arial Narrow" panose="020B0606020202030204" pitchFamily="34" charset="0"/>
              <a:ea typeface="Times New Roman" panose="02020603050405020304" pitchFamily="18" charset="0"/>
            </a:endParaRPr>
          </a:p>
          <a:p>
            <a:pPr marL="342900" marR="0" lvl="0" indent="-342900" algn="l" rtl="0">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Completar una evaluación de las necesidades de la comunidad</a:t>
            </a:r>
            <a:endParaRPr lang="x-es-XL" dirty="0">
              <a:effectLst/>
              <a:latin typeface="Arial Narrow" panose="020B0606020202030204" pitchFamily="34" charset="0"/>
              <a:ea typeface="Times New Roman" panose="02020603050405020304" pitchFamily="18" charset="0"/>
            </a:endParaRPr>
          </a:p>
          <a:p>
            <a:pPr marL="342900" marR="0" lvl="0" indent="-342900" algn="l" rtl="0">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Aprovechar al máximo los conocimientos de los expertos del distrito</a:t>
            </a:r>
            <a:endParaRPr lang="x-es-XL" dirty="0">
              <a:effectLst/>
              <a:latin typeface="Arial Narrow" panose="020B0606020202030204" pitchFamily="34" charset="0"/>
              <a:ea typeface="Times New Roman" panose="02020603050405020304" pitchFamily="18" charset="0"/>
            </a:endParaRPr>
          </a:p>
          <a:p>
            <a:pPr marL="342900" marR="0" lvl="0" indent="-342900" algn="l" rtl="0">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Obtener financiamiento para completar proyectos más grandes y eficaces</a:t>
            </a:r>
            <a:endParaRPr lang="x-es-XL" dirty="0">
              <a:effectLst/>
              <a:latin typeface="Arial Narrow" panose="020B0606020202030204" pitchFamily="34" charset="0"/>
              <a:ea typeface="Times New Roman" panose="02020603050405020304" pitchFamily="18" charset="0"/>
            </a:endParaRPr>
          </a:p>
          <a:p>
            <a:pPr marL="342900" marR="0" lvl="0" indent="-342900" algn="l" rtl="0">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Priorizar proyectos sostenibles que marquen la diferencia mucho después de su finalización</a:t>
            </a:r>
            <a:endParaRPr lang="x-es-XL" dirty="0">
              <a:effectLst/>
              <a:latin typeface="Arial Narrow" panose="020B0606020202030204" pitchFamily="34" charset="0"/>
              <a:ea typeface="Times New Roman" panose="02020603050405020304" pitchFamily="18" charset="0"/>
            </a:endParaRPr>
          </a:p>
          <a:p>
            <a:pPr marL="342900" marR="0" lvl="0" indent="-342900" algn="l" rtl="0">
              <a:buFont typeface="Symbol" panose="05050102010706020507" pitchFamily="18" charset="2"/>
              <a:buChar char=""/>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Dar a conocer la labor del club y el efecto de esta</a:t>
            </a:r>
          </a:p>
          <a:p>
            <a:pPr marL="0" marR="0" lvl="0" indent="0" algn="l" rtl="0">
              <a:buFont typeface="Symbol" panose="05050102010706020507" pitchFamily="18" charset="2"/>
              <a:buNone/>
            </a:pPr>
            <a:endParaRPr lang="x-es-XL" dirty="0">
              <a:effectLst/>
              <a:latin typeface="Arial Narrow" panose="020B0606020202030204" pitchFamily="34" charset="0"/>
              <a:ea typeface="Times New Roman" panose="02020603050405020304" pitchFamily="18" charset="0"/>
            </a:endParaRPr>
          </a:p>
          <a:p>
            <a:pPr algn="l" rtl="0"/>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A veces, para generar un mayor impacto, es necesario cambiar de estrategia. Como gente de acción, seguimos comprometidos a generar un cambio positivo y duradero.</a:t>
            </a:r>
            <a:endParaRPr lang="x-es-XL" dirty="0">
              <a:effectLst/>
              <a:latin typeface="Arial Narrow" panose="020B0606020202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13</a:t>
            </a:fld>
            <a:endParaRPr lang="x-es-XL" dirty="0"/>
          </a:p>
        </p:txBody>
      </p:sp>
    </p:spTree>
    <p:extLst>
      <p:ext uri="{BB962C8B-B14F-4D97-AF65-F5344CB8AC3E}">
        <p14:creationId xmlns:p14="http://schemas.microsoft.com/office/powerpoint/2010/main" val="2519805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5501008"/>
          </a:xfrm>
        </p:spPr>
        <p:txBody>
          <a:bodyPr/>
          <a:lstStyle/>
          <a:p>
            <a:pPr marL="0" marR="0" algn="l" rtl="0"/>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En Rotary, estamos comprometidos a tratar a todos con dignidad y respeto, a permitir que todos expresen sus opiniones y a brindar oportunidades equitativas para la amistad, el servicio y el liderazgo. </a:t>
            </a:r>
          </a:p>
          <a:p>
            <a:pPr marL="0" marR="0" algn="l" rtl="0"/>
            <a:endParaRPr lang="x-es-XL" dirty="0">
              <a:effectLst/>
              <a:latin typeface="Arial Narrow" panose="020B0606020202030204" pitchFamily="34" charset="0"/>
              <a:ea typeface="Times New Roman" panose="02020603050405020304" pitchFamily="18" charset="0"/>
            </a:endParaRPr>
          </a:p>
          <a:p>
            <a:pPr marL="0" marR="0" algn="l" rtl="0"/>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Estos principios de inclusión son muy importantes porque sabemos que cuando los socios sienten que sus contribuciones y perspectivas son bienvenidas y apreciadas, es más probable que se muestren satisfechos con su experiencia. </a:t>
            </a:r>
          </a:p>
          <a:p>
            <a:pPr marL="0" marR="0" algn="l" rtl="0"/>
            <a:endParaRPr lang="x-es-XL" dirty="0">
              <a:effectLst/>
              <a:latin typeface="Arial Narrow" panose="020B0606020202030204" pitchFamily="34" charset="0"/>
              <a:ea typeface="Times New Roman" panose="02020603050405020304" pitchFamily="18" charset="0"/>
            </a:endParaRPr>
          </a:p>
          <a:p>
            <a:pPr marL="0" marR="0" algn="l" rtl="0">
              <a:spcAft>
                <a:spcPts val="300"/>
              </a:spcAft>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Podemos adoptar estos principios: </a:t>
            </a:r>
          </a:p>
          <a:p>
            <a:pPr marL="0" marR="0" algn="l" rtl="0">
              <a:spcAft>
                <a:spcPts val="300"/>
              </a:spcAft>
            </a:pPr>
            <a:endParaRPr lang="x-es-XL" dirty="0">
              <a:effectLst/>
              <a:latin typeface="Arial Narrow" panose="020B0606020202030204" pitchFamily="34" charset="0"/>
              <a:ea typeface="Times New Roman" panose="02020603050405020304" pitchFamily="18" charset="0"/>
            </a:endParaRPr>
          </a:p>
          <a:p>
            <a:pPr marL="342900" marR="0" lvl="0" indent="-342900" algn="l" rtl="0">
              <a:spcBef>
                <a:spcPts val="0"/>
              </a:spcBef>
              <a:spcAft>
                <a:spcPts val="0"/>
              </a:spcAft>
              <a:buFont typeface="Arial" panose="020B0604020202020204" pitchFamily="34" charset="0"/>
              <a:buChar char="•"/>
              <a:tabLst>
                <a:tab pos="457200" algn="l"/>
              </a:tabLst>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Aprendiendo sobre la diversidad, la equidad e inclusión en Rotary, incluida la forma en que usamos estos términos, y cómo celebrar y respetar nuestras diferencias.</a:t>
            </a: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lgn="l" rtl="0">
              <a:spcBef>
                <a:spcPts val="0"/>
              </a:spcBef>
              <a:spcAft>
                <a:spcPts val="0"/>
              </a:spcAft>
              <a:buFont typeface="Arial" panose="020B0604020202020204" pitchFamily="34" charset="0"/>
              <a:buChar char="•"/>
              <a:tabLst>
                <a:tab pos="457200" algn="l"/>
              </a:tabLst>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Determinando por qué la inclusión marca la diferencia en el club y la comunidad y cómo la adopción de los principios de la diversidad, la equidad y la inclusión puede ayudar al club a crecer y fortalecerse.</a:t>
            </a: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lgn="l" rtl="0">
              <a:buFont typeface="Arial" panose="020B0604020202020204" pitchFamily="34" charset="0"/>
              <a:buChar char="•"/>
              <a:tabLst>
                <a:tab pos="457200" algn="l"/>
              </a:tabLst>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Eliminando las barreras que pueden impedir que algunas personas se afilien al club, como por ejemplo, reunirse en un momento o lugar que no es accesible para todos.</a:t>
            </a: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lgn="l" rtl="0">
              <a:buFont typeface="Arial" panose="020B0604020202020204" pitchFamily="34" charset="0"/>
              <a:buChar char="•"/>
              <a:tabLst>
                <a:tab pos="457200" algn="l"/>
              </a:tabLst>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Ofreciendo nuevos tipos de afiliación, como la afiliación corporativa para los empleados de una misma empresa, o la afiliación asociada para profesionales jóvenes que desean una opción de menor costo o que requiera menos tiempo.</a:t>
            </a: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lgn="l" rtl="0">
              <a:buFont typeface="Arial" panose="020B0604020202020204" pitchFamily="34" charset="0"/>
              <a:buChar char="•"/>
              <a:tabLst>
                <a:tab pos="457200" algn="l"/>
              </a:tabLst>
            </a:pPr>
            <a:r>
              <a:rPr lang="x-es-XL" b="0" i="0" u="none" baseline="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Fundando un club satélite o un club acompañante que atraiga a nuevos socios que prefieran reunirse en un momento o lugar diferente o centrarse exclusivamente en las actividades de servicio.</a:t>
            </a:r>
          </a:p>
          <a:p>
            <a:pPr marL="342900" marR="0" lvl="0" indent="-342900" algn="l" rtl="0">
              <a:buFont typeface="Arial" panose="020B0604020202020204" pitchFamily="34" charset="0"/>
              <a:buChar char="•"/>
              <a:tabLst>
                <a:tab pos="457200" algn="l"/>
              </a:tabLst>
            </a:pP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0" marR="0" algn="l" rtl="0">
              <a:spcBef>
                <a:spcPts val="900"/>
              </a:spcBef>
              <a:spcAft>
                <a:spcPts val="900"/>
              </a:spcAf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No importa quiénes sean, dónde se encuentren en el mundo o la duración de su relación con Rotary, todos los socios, socios potenciales y demás participantes merecen sentirse valorados, respetados y bienvenidos. </a:t>
            </a:r>
          </a:p>
          <a:p>
            <a:pPr marL="0" marR="0" algn="l" rtl="0">
              <a:spcBef>
                <a:spcPts val="900"/>
              </a:spcBef>
              <a:spcAft>
                <a:spcPts val="900"/>
              </a:spcAf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En Rotary, hay sitio para todos.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800"/>
              </a:spcAft>
              <a:buFont typeface="Arial" panose="020B0604020202020204" pitchFamily="34" charset="0"/>
              <a:buChar char="•"/>
              <a:tabLst>
                <a:tab pos="457200" algn="l"/>
              </a:tabLs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14</a:t>
            </a:fld>
            <a:endParaRPr lang="x-es-XL" dirty="0"/>
          </a:p>
        </p:txBody>
      </p:sp>
    </p:spTree>
    <p:extLst>
      <p:ext uri="{BB962C8B-B14F-4D97-AF65-F5344CB8AC3E}">
        <p14:creationId xmlns:p14="http://schemas.microsoft.com/office/powerpoint/2010/main" val="743625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r>
              <a:rPr lang="x-es-XL" b="0" i="0" u="none" baseline="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El último aspecto de la experiencia en el club es asegurarse de que los socios dispongan de oportunidades para establecer vínculos personales significativos.</a:t>
            </a:r>
          </a:p>
          <a:p>
            <a:pPr marL="0" marR="0" algn="l" rtl="0"/>
            <a:endParaRPr lang="x-es-XL" dirty="0">
              <a:effectLst/>
              <a:latin typeface="Arial Narrow" panose="020B0606020202030204" pitchFamily="34" charset="0"/>
              <a:ea typeface="Times New Roman" panose="02020603050405020304" pitchFamily="18" charset="0"/>
            </a:endParaRPr>
          </a:p>
          <a:p>
            <a:pPr marL="0" marR="0" algn="l" rtl="0">
              <a:spcAft>
                <a:spcPts val="300"/>
              </a:spcAft>
            </a:pPr>
            <a:r>
              <a:rPr lang="x-es-XL" b="0" i="0" u="none" baseline="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Como dijo nuestro fundador, Paul Harris: «La base sobre la que se ha construido Rotary es la amistad; </a:t>
            </a: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no podría haberse mantenido sobre un cimiento menos firme». </a:t>
            </a:r>
            <a:endParaRPr lang="x-es-XL" dirty="0">
              <a:effectLst/>
              <a:latin typeface="Arial Narrow" panose="020B0606020202030204" pitchFamily="34" charset="0"/>
              <a:ea typeface="Times New Roman" panose="02020603050405020304" pitchFamily="18" charset="0"/>
            </a:endParaRPr>
          </a:p>
          <a:p>
            <a:pPr marL="0" marR="0" algn="l" rtl="0">
              <a:spcBef>
                <a:spcPts val="300"/>
              </a:spcBef>
              <a:spcAft>
                <a:spcPts val="30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Reservar tiempo para forjar amistades podría significar: </a:t>
            </a:r>
            <a:endParaRPr lang="x-es-XL" dirty="0">
              <a:effectLst/>
              <a:latin typeface="Arial Narrow" panose="020B0606020202030204" pitchFamily="34" charset="0"/>
              <a:ea typeface="Times New Roman" panose="02020603050405020304" pitchFamily="18" charset="0"/>
            </a:endParaRPr>
          </a:p>
          <a:p>
            <a:pPr marL="342900" marR="0" lvl="0" indent="-342900" algn="l" rtl="0">
              <a:lnSpc>
                <a:spcPct val="107000"/>
              </a:lnSpc>
              <a:spcBef>
                <a:spcPts val="0"/>
              </a:spcBef>
              <a:spcAft>
                <a:spcPts val="300"/>
              </a:spcAft>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Programar más ocasiones informales para socializar, ya sea antes de las reuniones o durante otros eventos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Celebrar los logros personales y profesionales de los socios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Organizar actividades que complementen los horarios familiares y laborales en vez de competir con ellos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Ofrecer a los socios oportunidades más allá del club como asumir cargos de liderazgo en el distrito o afiliarse a un Grupo de Acción de Rotary o Agrupación de Rotary</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Presentar a los socios programas que los pongan en contacto con nuevas personas y oportunidades, como apadrinar un club Interact, organizar un evento de RYLA, establecer una beca o poner en marcha un intercambio ya sea de jóvenes, de amistad o profesional.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endParaRPr lang="x-es-XL" dirty="0">
              <a:effectLst/>
              <a:latin typeface="Arial Narrow" panose="020B0606020202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15</a:t>
            </a:fld>
            <a:endParaRPr lang="x-es-XL" dirty="0"/>
          </a:p>
        </p:txBody>
      </p:sp>
    </p:spTree>
    <p:extLst>
      <p:ext uri="{BB962C8B-B14F-4D97-AF65-F5344CB8AC3E}">
        <p14:creationId xmlns:p14="http://schemas.microsoft.com/office/powerpoint/2010/main" val="769491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07000"/>
              </a:lnSpc>
              <a:spcBef>
                <a:spcPts val="0"/>
              </a:spcBef>
              <a:spcAft>
                <a:spcPts val="800"/>
              </a:spcAft>
            </a:pPr>
            <a:r>
              <a:rPr lang="x-es-XL" b="0" i="0" u="none" kern="1200" baseline="0" dirty="0">
                <a:solidFill>
                  <a:srgbClr val="000000"/>
                </a:solidFill>
                <a:effectLst/>
                <a:latin typeface="Arial Narrow" panose="020B0606020202030204" pitchFamily="34" charset="0"/>
                <a:cs typeface="Arial" panose="020B0604020202020204" pitchFamily="34" charset="0"/>
              </a:rPr>
              <a:t>El presidente Gordon resume el camino que debemos seguir: «</a:t>
            </a:r>
            <a:r>
              <a:rPr lang="x-es-XL" b="0" i="0" u="none" baseline="0" dirty="0">
                <a:effectLst/>
                <a:latin typeface="Arial Narrow" panose="020B0606020202030204" pitchFamily="34" charset="0"/>
                <a:ea typeface="Calibri" panose="020F0502020204030204" pitchFamily="34" charset="0"/>
                <a:cs typeface="Times New Roman" panose="02020603050405020304" pitchFamily="18" charset="0"/>
              </a:rPr>
              <a:t>Al continuar haciendo lo que hacemos bien, permaneciendo abiertos y dispuestos al cambio y manteniendo nuestro enfoque en la consolidación de la paz mundial e individual, Rotary ayudará a crear un mundo más pacífico, un mundo más esperanzador».</a:t>
            </a:r>
            <a:endParaRPr lang="en-US" b="0" i="0" u="none"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endParaRPr lang="x-es-XL" b="0" i="0" u="none"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b="0" i="0" u="none" kern="1200" baseline="0" dirty="0">
                <a:solidFill>
                  <a:srgbClr val="000000"/>
                </a:solidFill>
                <a:effectLst/>
                <a:latin typeface="Arial Narrow" panose="020B0606020202030204" pitchFamily="34" charset="0"/>
                <a:cs typeface="Arial" panose="020B0604020202020204" pitchFamily="34" charset="0"/>
              </a:rPr>
              <a:t> Cuando las personas se conectan con Rotary, su potencial para marcar la diferencia crece exponencialmente. Esto se debe a que se conectan a una red diversa compuesta por casi 1,4 millones de personas, gente de acción, de todo el mundo que comparten el objetivo de mejorar la vida del prójimo.  </a:t>
            </a:r>
            <a:endParaRPr lang="en-US" b="0" i="0" u="none" kern="1200" baseline="0" dirty="0">
              <a:solidFill>
                <a:srgbClr val="000000"/>
              </a:solidFill>
              <a:effectLst/>
              <a:latin typeface="Arial Narrow" panose="020B0606020202030204" pitchFamily="34" charset="0"/>
              <a:cs typeface="Arial" panose="020B0604020202020204" pitchFamily="34" charset="0"/>
            </a:endParaRPr>
          </a:p>
          <a:p>
            <a:pPr marL="0" marR="0" algn="l" rtl="0">
              <a:lnSpc>
                <a:spcPct val="107000"/>
              </a:lnSpc>
              <a:spcBef>
                <a:spcPts val="0"/>
              </a:spcBef>
              <a:spcAft>
                <a:spcPts val="80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b="0" i="0" u="none" kern="1200" baseline="0" dirty="0">
                <a:solidFill>
                  <a:srgbClr val="000000"/>
                </a:solidFill>
                <a:effectLst/>
                <a:latin typeface="Arial Narrow" panose="020B0606020202030204" pitchFamily="34" charset="0"/>
                <a:cs typeface="Arial" panose="020B0604020202020204" pitchFamily="34" charset="0"/>
              </a:rPr>
              <a:t> Juntos construimos un mundo donde las personas se unen y toman acción para generar un cambio perdurable en nosotros mismos, en nuestras comunidades y en el mundo entero.</a:t>
            </a:r>
            <a:endParaRPr lang="en-US" b="0" i="0" u="none" kern="1200" baseline="0" dirty="0">
              <a:solidFill>
                <a:srgbClr val="000000"/>
              </a:solidFill>
              <a:effectLst/>
              <a:latin typeface="Arial Narrow" panose="020B0606020202030204" pitchFamily="34" charset="0"/>
              <a:cs typeface="Arial" panose="020B0604020202020204" pitchFamily="34" charset="0"/>
            </a:endParaRPr>
          </a:p>
          <a:p>
            <a:pPr marL="0" marR="0" algn="l" rtl="0">
              <a:lnSpc>
                <a:spcPct val="107000"/>
              </a:lnSpc>
              <a:spcBef>
                <a:spcPts val="0"/>
              </a:spcBef>
              <a:spcAft>
                <a:spcPts val="80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b="0" i="0" u="none" kern="1200" baseline="0" dirty="0">
                <a:solidFill>
                  <a:srgbClr val="000000"/>
                </a:solidFill>
                <a:effectLst/>
                <a:latin typeface="Arial Narrow" panose="020B0606020202030204" pitchFamily="34" charset="0"/>
                <a:cs typeface="Arial" panose="020B0604020202020204" pitchFamily="34" charset="0"/>
              </a:rPr>
              <a:t> Muchas gracias.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b="0" i="0" u="none" kern="1200" baseline="0" dirty="0">
                <a:solidFill>
                  <a:srgbClr val="000000"/>
                </a:solidFill>
                <a:effectLst/>
                <a:latin typeface="Arial Narrow" panose="020B0606020202030204" pitchFamily="34" charset="0"/>
                <a:cs typeface="Arial" panose="020B0604020202020204" pitchFamily="34" charset="0"/>
              </a:rPr>
              <a:t>Con mucho gusto responderé ahora a sus preguntas.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b="0" i="0" u="none" kern="1200" baseline="0" dirty="0">
                <a:solidFill>
                  <a:srgbClr val="000000"/>
                </a:solidFill>
                <a:effectLst/>
                <a:latin typeface="Arial Narrow" panose="020B0606020202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b="0" i="1" u="none" kern="1200" baseline="0" dirty="0">
                <a:solidFill>
                  <a:srgbClr val="000000"/>
                </a:solidFill>
                <a:effectLst/>
                <a:latin typeface="Arial Narrow" panose="020B0606020202030204" pitchFamily="34" charset="0"/>
                <a:cs typeface="Arial" panose="020B0604020202020204" pitchFamily="34" charset="0"/>
              </a:rPr>
              <a:t>NOTA PARA EL ORADOR: </a:t>
            </a:r>
            <a:r>
              <a:rPr lang="x-es-XL" b="0" i="0" u="none" kern="1200" baseline="0" dirty="0">
                <a:solidFill>
                  <a:srgbClr val="000000"/>
                </a:solidFill>
                <a:effectLst/>
                <a:latin typeface="Arial Narrow" panose="020B0606020202030204" pitchFamily="34" charset="0"/>
                <a:cs typeface="Arial" panose="020B0604020202020204" pitchFamily="34" charset="0"/>
              </a:rPr>
              <a:t>Dirijan sus consultas a membershipdevelopment@rotary.org.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16</a:t>
            </a:fld>
            <a:endParaRPr lang="x-es-XL" dirty="0"/>
          </a:p>
        </p:txBody>
      </p:sp>
    </p:spTree>
    <p:extLst>
      <p:ext uri="{BB962C8B-B14F-4D97-AF65-F5344CB8AC3E}">
        <p14:creationId xmlns:p14="http://schemas.microsoft.com/office/powerpoint/2010/main" val="326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6175463"/>
          </a:xfrm>
        </p:spPr>
        <p:txBody>
          <a:bodyPr/>
          <a:lstStyle/>
          <a:p>
            <a:pPr marL="0" marR="0" algn="l" rtl="0">
              <a:lnSpc>
                <a:spcPct val="107000"/>
              </a:lnSpc>
              <a:spcBef>
                <a:spcPts val="0"/>
              </a:spcBef>
              <a:spcAft>
                <a:spcPts val="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Analicemos los tres componentes clave de una estrategia para el crecimiento sostenible de la membresía. Estos componentes se alinean con los objetivos del Plan de Acción: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mj-lt"/>
              <a:buAutoNum type="arabicPeriod"/>
            </a:pP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En primer lugar, damos la bienvenida a socios nuevos y más diversos para ampliar nuestro alcance. Para asegurarnos de que nuestros participantes sean el centro de todo lo que hacemos, debemos preguntarnos cómo desean involucrarse con nosotros y dejarles claro que valoramos su participación.</a:t>
            </a:r>
          </a:p>
          <a:p>
            <a:pPr marL="342900" marR="0" lvl="0" indent="-342900" algn="l" rtl="0">
              <a:spcBef>
                <a:spcPts val="0"/>
              </a:spcBef>
              <a:spcAft>
                <a:spcPts val="0"/>
              </a:spcAft>
              <a:buFont typeface="+mj-lt"/>
              <a:buAutoNum type="arabicPeriod"/>
            </a:pP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En segundo lugar, adoptamos una cultura de cuidado para que los socios existentes se sientan involucrados y mantengan su entusiasmo por Rotary. Cada año, los clubes rotarios dan la bienvenida a casi 150 000 nuevos socios. Desafortunadamente, perdemos un número similar, y alrededor del 10 % de esos nuevos socios, abandonan sus clubes en su primer año de afiliación.</a:t>
            </a:r>
            <a:r>
              <a:rPr lang="x-es-XL" b="0" i="0" u="none" baseline="0" dirty="0">
                <a:effectLst/>
                <a:latin typeface="Arial Narrow" panose="020B0606020202030204" pitchFamily="34" charset="0"/>
                <a:ea typeface="Calibri" panose="020F0502020204030204" pitchFamily="34" charset="0"/>
                <a:cs typeface="Times New Roman" panose="02020603050405020304" pitchFamily="18" charset="0"/>
              </a:rPr>
              <a:t> </a:t>
            </a:r>
          </a:p>
          <a:p>
            <a:pPr marL="342900" marR="0" lvl="0" indent="-342900" algn="l" rtl="0">
              <a:spcBef>
                <a:spcPts val="0"/>
              </a:spcBef>
              <a:spcAft>
                <a:spcPts val="0"/>
              </a:spcAft>
              <a:buFont typeface="+mj-lt"/>
              <a:buAutoNum type="arabicPeriod"/>
            </a:pPr>
            <a:r>
              <a:rPr lang="x-es-XL" b="0" i="0" u="none" baseline="0" dirty="0">
                <a:effectLst/>
                <a:latin typeface="Arial Narrow" panose="020B0606020202030204" pitchFamily="34" charset="0"/>
                <a:ea typeface="Times New Roman" panose="02020603050405020304" pitchFamily="18" charset="0"/>
                <a:cs typeface="Arial" panose="020B0604020202020204" pitchFamily="34" charset="0"/>
              </a:rPr>
              <a:t>En tercer lugar, fundamos y cultivamos nuevos clubes, lo que demuestra nuestra capacidad de adaptación y amplía nuestro alcance. Los nuevos clubes pueden dar cabida a diferentes grupos y ofrecer más flexibilidad. Tradicionalmente, nuestro crecimiento ha venido de la mano de la fundación de nuevos clubes. Hasta el 88 % de los socios fundadores de los clubes son nuevos rotarios.</a:t>
            </a:r>
            <a:endParaRPr lang="x-es-XL" dirty="0">
              <a:effectLst/>
              <a:latin typeface="Arial Narrow" panose="020B0606020202030204" pitchFamily="34" charset="0"/>
              <a:ea typeface="Times New Roman" panose="02020603050405020304" pitchFamily="18" charset="0"/>
            </a:endParaRPr>
          </a:p>
          <a:p>
            <a:pPr marL="0" marR="0" algn="l" rtl="0">
              <a:lnSpc>
                <a:spcPct val="107000"/>
              </a:lnSpc>
              <a:spcBef>
                <a:spcPts val="0"/>
              </a:spcBef>
              <a:spcAft>
                <a:spcPts val="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Los tres componentes son importantes y están relacionados. Y todos son ejemplos de cómo los clubes pueden adoptar las prioridades del Plan de Acción para sumar socios.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Para lograr nuestras metas, necesitamos que nuestros líderes de club, distrito y zona se comprometan a hacer crecer a Rotary y Rotaract. Por eso, el crecimiento de nuestra membresía es nuestra principal prioridad interna.</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2</a:t>
            </a:fld>
            <a:endParaRPr lang="x-es-XL" dirty="0"/>
          </a:p>
        </p:txBody>
      </p:sp>
    </p:spTree>
    <p:extLst>
      <p:ext uri="{BB962C8B-B14F-4D97-AF65-F5344CB8AC3E}">
        <p14:creationId xmlns:p14="http://schemas.microsoft.com/office/powerpoint/2010/main" val="3389803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606545"/>
          </a:xfrm>
        </p:spPr>
        <p:txBody>
          <a:bodyPr/>
          <a:lstStyle/>
          <a:p>
            <a:pPr marL="0" marR="0" algn="l" rtl="0">
              <a:lnSpc>
                <a:spcPct val="107000"/>
              </a:lnSpc>
              <a:spcBef>
                <a:spcPts val="0"/>
              </a:spcBef>
              <a:spcAft>
                <a:spcPts val="0"/>
              </a:spcAf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Analicemos los datos. Al 1 de julio:</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0"/>
              </a:spcAft>
              <a:buFont typeface="Arial" panose="020B0604020202020204" pitchFamily="34" charset="0"/>
              <a:buChar char="•"/>
              <a:tabLst>
                <a:tab pos="457200" algn="l"/>
              </a:tabLs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El número de socios de los clubes rotarios era un poco más de 1,15 millones. Esto representa una pérdida neta de aproximadamente 12 600 socios (-1,1 %).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0"/>
              </a:spcAft>
              <a:buFont typeface="Arial" panose="020B0604020202020204" pitchFamily="34" charset="0"/>
              <a:buChar char="•"/>
              <a:tabLst>
                <a:tab pos="457200" algn="l"/>
              </a:tabLs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El año pasado fue la primera vez que los socios de los clubes Rotaract hubieron de abonar cuotas per cápita. Esto nos proporcionó datos más precisos sobre los socios y clubes Rotaract activos en todo el mundo. Rotaract cuenta con más de 164 000 socios en poco más de 11 000 clubes.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0"/>
              </a:spcAft>
              <a:buFont typeface="Arial" panose="020B0604020202020204" pitchFamily="34" charset="0"/>
              <a:buChar char="•"/>
              <a:tabLst>
                <a:tab pos="457200" algn="l"/>
              </a:tabLs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Si bien estas cifras son algo inferiores a los 1,4 millones de socios totales a los que solemos referirnos, sabemos que las cifras de afiliación varían a lo largo del año y hoy estamos muy por encima de las aquí mostradas.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0"/>
              </a:spcAft>
              <a:buFont typeface="Arial" panose="020B0604020202020204" pitchFamily="34" charset="0"/>
              <a:buChar char="•"/>
              <a:tabLst>
                <a:tab pos="457200" algn="l"/>
              </a:tabLs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En términos de conservación de socios, la tasa en Rotary es del 87 %. Rotary International se ha fijado como meta para este año una tasa de conservación de socios del 90 %, lo que exigirá el esfuerzo de todos nosotros.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0"/>
              </a:spcAft>
              <a:buFont typeface="Arial" panose="020B0604020202020204" pitchFamily="34" charset="0"/>
              <a:buChar char="•"/>
              <a:tabLst>
                <a:tab pos="457200" algn="l"/>
              </a:tabLs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Rotaract ha alcanzado prácticamente la paridad de género, con un 47 % de mujeres entre sus socios. En los clubes rotarios, el porcentaje de socias es del 26 %, un 1 % más que el año pasado, y seguimos avanzando hacia nuestra meta del 30 %.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0"/>
              </a:spcAft>
              <a:buFont typeface="Arial" panose="020B0604020202020204" pitchFamily="34" charset="0"/>
              <a:buChar char="•"/>
              <a:tabLst>
                <a:tab pos="457200" algn="l"/>
              </a:tabLst>
            </a:pPr>
            <a:r>
              <a:rPr lang="x-es-XL" b="0" i="0" u="none" baseline="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Esto varía según la región: en Japón, sólo el 8 % son mujeres, y en la India, el 15 %. El Caribe está a la cabeza, con un 42 %, seguido del África subsahariana y la región del Medio Oriente y Norte de África, con un 37 %.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0"/>
              </a:spcAft>
              <a:buFont typeface="Arial" panose="020B0604020202020204" pitchFamily="34" charset="0"/>
              <a:buChar char="•"/>
              <a:tabLst>
                <a:tab pos="457200" algn="l"/>
              </a:tabLst>
            </a:pPr>
            <a:r>
              <a:rPr lang="x-es-XL" b="0" i="0" u="none" baseline="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Del 76 % de los rotarios que declaran su edad, el 18 % tiene 70 años o más, el 17 % tiene entre 60 y 69 años y el 18 % tiene entre 50 y 59 años. Solo el 8 % de los rotarios son menores de 40 años.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457200" marR="0" algn="l" rtl="0">
              <a:lnSpc>
                <a:spcPct val="107000"/>
              </a:lnSpc>
              <a:spcBef>
                <a:spcPts val="0"/>
              </a:spcBef>
              <a:spcAft>
                <a:spcPts val="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Font typeface="Arial" panose="020B0604020202020204" pitchFamily="34" charset="0"/>
              <a:buNone/>
              <a:tabLst>
                <a:tab pos="457200" algn="l"/>
              </a:tabLst>
            </a:pPr>
            <a:endParaRPr lang="x-es-XL"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3</a:t>
            </a:fld>
            <a:endParaRPr lang="x-es-XL" dirty="0"/>
          </a:p>
        </p:txBody>
      </p:sp>
    </p:spTree>
    <p:extLst>
      <p:ext uri="{BB962C8B-B14F-4D97-AF65-F5344CB8AC3E}">
        <p14:creationId xmlns:p14="http://schemas.microsoft.com/office/powerpoint/2010/main" val="28925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1173163"/>
            <a:ext cx="5632450" cy="3168650"/>
          </a:xfrm>
        </p:spPr>
      </p:sp>
      <p:sp>
        <p:nvSpPr>
          <p:cNvPr id="3" name="Notes Placeholder 2"/>
          <p:cNvSpPr>
            <a:spLocks noGrp="1"/>
          </p:cNvSpPr>
          <p:nvPr>
            <p:ph type="body" idx="1"/>
          </p:nvPr>
        </p:nvSpPr>
        <p:spPr/>
        <p:txBody>
          <a:bodyPr/>
          <a:lstStyle/>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Cuando consideramos la membresía de los clubes rotarios a nivel regional, observamos que está creciendo en algunas regiones y estancada o disminuyendo en otras. </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En la última década, el número de socios en Asia ha crecido un 26 %, mientras que en Gran Bretaña e Irlanda ha descendido un 33 %.</a:t>
            </a:r>
          </a:p>
          <a:p>
            <a:pPr marL="0" marR="0" algn="l" rtl="0">
              <a:spcBef>
                <a:spcPts val="0"/>
              </a:spcBef>
              <a:spcAft>
                <a:spcPts val="0"/>
              </a:spcAft>
            </a:pP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En Australia, Nueva Zelanda y las Islas del Pacífico, ha bajado un 26 %, y en EE. UU., Canadá y el Caribe, ha caído un 26 %. </a:t>
            </a:r>
            <a:r>
              <a:rPr lang="x-es-XL" b="0" i="0" u="none" baseline="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spcBef>
                <a:spcPts val="0"/>
              </a:spcBef>
              <a:spcAft>
                <a:spcPts val="800"/>
              </a:spcAft>
            </a:pP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 </a:t>
            </a:r>
            <a:endParaRPr lang="x-es-XL"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4</a:t>
            </a:fld>
            <a:endParaRPr lang="x-es-XL" dirty="0"/>
          </a:p>
        </p:txBody>
      </p:sp>
    </p:spTree>
    <p:extLst>
      <p:ext uri="{BB962C8B-B14F-4D97-AF65-F5344CB8AC3E}">
        <p14:creationId xmlns:p14="http://schemas.microsoft.com/office/powerpoint/2010/main" val="53754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07000"/>
              </a:lnSpc>
              <a:spcBef>
                <a:spcPts val="0"/>
              </a:spcBef>
              <a:spcAft>
                <a:spcPts val="80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Aunque los índices de formación de nuevos clubes varían, los datos sugieren que en las regiones con los mayores descensos, los clubes que no funcionan no están siendo sustituidos por nuevos clubes atractivos para sus comunidades. </a:t>
            </a:r>
            <a:r>
              <a:rPr lang="x-es-XL" b="0" i="0" u="none" baseline="0">
                <a:effectLst/>
                <a:latin typeface="Arial Narrow" panose="020B0606020202030204" pitchFamily="34" charset="0"/>
                <a:ea typeface="Calibri" panose="020F0502020204030204" pitchFamily="34" charset="0"/>
                <a:cs typeface="Arial" panose="020B0604020202020204" pitchFamily="34" charset="0"/>
              </a:rPr>
              <a:t>De hecho, el 20 % de los distritos no han fundado un nuevo club en los últimos cinco años.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Las regiones que crecen más rápido son aquellas que han conseguido fundar con éxito nuevos y diferentes tipos de clubes. Fundar y cultivar nuevos clubes nos permite dar la bienvenida a participantes más diversos, alentar nuevas ideas y perspectivas de la próxima generación de líderes, y ofrecer formas significativas para que otros se nos unan y tomen acción. </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Podemos alentar a la gente a involucrarse con nosotros desarrollando nuevos tipos de clubes más flexibles o creando nuevas vías de acceso a Rotary que no estén basadas en los clubes. Las personas deben poder participar en nuestras actividades en todas partes, con el estilo que más les convenga.</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lnSpc>
                <a:spcPct val="107000"/>
              </a:lnSpc>
              <a:spcBef>
                <a:spcPts val="0"/>
              </a:spcBef>
              <a:spcAft>
                <a:spcPts val="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5</a:t>
            </a:fld>
            <a:endParaRPr lang="x-es-XL" dirty="0"/>
          </a:p>
        </p:txBody>
      </p:sp>
    </p:spTree>
    <p:extLst>
      <p:ext uri="{BB962C8B-B14F-4D97-AF65-F5344CB8AC3E}">
        <p14:creationId xmlns:p14="http://schemas.microsoft.com/office/powerpoint/2010/main" val="736823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07000"/>
              </a:lnSpc>
              <a:spcBef>
                <a:spcPts val="0"/>
              </a:spcBef>
              <a:spcAft>
                <a:spcPts val="800"/>
              </a:spcAft>
            </a:pPr>
            <a:r>
              <a:rPr lang="x-es-XL" b="1" i="1" u="none" baseline="0" dirty="0">
                <a:effectLst/>
                <a:latin typeface="Arial Narrow" panose="020B0606020202030204" pitchFamily="34" charset="0"/>
                <a:ea typeface="Calibri" panose="020F0502020204030204" pitchFamily="34" charset="0"/>
                <a:cs typeface="Arial" panose="020B0604020202020204" pitchFamily="34" charset="0"/>
              </a:rPr>
              <a:t>NOTA PARA EL ORADOR: </a:t>
            </a:r>
            <a:r>
              <a:rPr lang="x-es-XL" b="0" i="1" u="none" baseline="0" dirty="0">
                <a:effectLst/>
                <a:latin typeface="Arial Narrow" panose="020B0606020202030204" pitchFamily="34" charset="0"/>
                <a:ea typeface="Calibri" panose="020F0502020204030204" pitchFamily="34" charset="0"/>
                <a:cs typeface="Arial" panose="020B0604020202020204" pitchFamily="34" charset="0"/>
              </a:rPr>
              <a:t>Las tendencias de edad y género se encuentran en el tablero de Rotary Club Central. Para rellenar esta diapositiva con datos específicos del distrito, los líderes distritales y de nivel superior pueden acceder al </a:t>
            </a:r>
            <a:r>
              <a:rPr lang="x-es-XL" b="1" i="1" u="none" baseline="0" dirty="0">
                <a:effectLst/>
                <a:latin typeface="Arial Narrow" panose="020B0606020202030204" pitchFamily="34" charset="0"/>
                <a:ea typeface="Calibri" panose="020F0502020204030204" pitchFamily="34" charset="0"/>
                <a:cs typeface="Arial" panose="020B0604020202020204" pitchFamily="34" charset="0"/>
              </a:rPr>
              <a:t>Perfil de la membresía de su distrito</a:t>
            </a:r>
            <a:r>
              <a:rPr lang="x-es-XL" b="0" i="1" u="none" baseline="0" dirty="0">
                <a:effectLst/>
                <a:latin typeface="Arial Narrow" panose="020B0606020202030204" pitchFamily="34" charset="0"/>
                <a:ea typeface="Calibri" panose="020F0502020204030204" pitchFamily="34" charset="0"/>
                <a:cs typeface="Arial" panose="020B0604020202020204" pitchFamily="34" charset="0"/>
              </a:rPr>
              <a:t> en la sección </a:t>
            </a:r>
            <a:r>
              <a:rPr lang="x-es-XL" b="1" i="1" u="none" baseline="0" dirty="0">
                <a:effectLst/>
                <a:latin typeface="Arial Narrow" panose="020B0606020202030204" pitchFamily="34" charset="0"/>
                <a:ea typeface="Calibri" panose="020F0502020204030204" pitchFamily="34" charset="0"/>
                <a:cs typeface="Arial" panose="020B0604020202020204" pitchFamily="34" charset="0"/>
              </a:rPr>
              <a:t>Informes </a:t>
            </a:r>
            <a:r>
              <a:rPr lang="x-es-XL" b="0" i="1" u="none" baseline="0" dirty="0">
                <a:effectLst/>
                <a:latin typeface="Arial Narrow" panose="020B0606020202030204" pitchFamily="34" charset="0"/>
                <a:ea typeface="Calibri" panose="020F0502020204030204" pitchFamily="34" charset="0"/>
                <a:cs typeface="Arial" panose="020B0604020202020204" pitchFamily="34" charset="0"/>
              </a:rPr>
              <a:t>de </a:t>
            </a:r>
            <a:r>
              <a:rPr lang="x-es-XL" b="1" i="1" u="none" baseline="0" dirty="0">
                <a:effectLst/>
                <a:latin typeface="Arial Narrow" panose="020B0606020202030204" pitchFamily="34" charset="0"/>
                <a:ea typeface="Calibri" panose="020F0502020204030204" pitchFamily="34" charset="0"/>
                <a:cs typeface="Arial" panose="020B0604020202020204" pitchFamily="34" charset="0"/>
              </a:rPr>
              <a:t>Rotary Club Central</a:t>
            </a:r>
            <a:r>
              <a:rPr lang="x-es-XL" b="0" i="1" u="none" baseline="0" dirty="0">
                <a:effectLst/>
                <a:latin typeface="Arial Narrow" panose="020B0606020202030204" pitchFamily="34" charset="0"/>
                <a:ea typeface="Calibri" panose="020F0502020204030204" pitchFamily="34" charset="0"/>
                <a:cs typeface="Arial" panose="020B0604020202020204" pitchFamily="34" charset="0"/>
              </a:rPr>
              <a:t>.  Esto les proporcionará las estadísticas del año en curso (a partir del 1 de julio) y los últimos cuatro años rotarios.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br>
              <a:rPr lang="x-es-XL" i="1" dirty="0">
                <a:effectLst/>
                <a:latin typeface="Arial Narrow" panose="020B0606020202030204" pitchFamily="34" charset="0"/>
                <a:ea typeface="Calibri" panose="020F0502020204030204" pitchFamily="34" charset="0"/>
                <a:cs typeface="Arial" panose="020B0604020202020204" pitchFamily="34" charset="0"/>
              </a:rPr>
            </a:br>
            <a:r>
              <a:rPr lang="x-es-XL" b="0" i="1" u="none" baseline="0" dirty="0">
                <a:effectLst/>
                <a:latin typeface="Arial Narrow" panose="020B0606020202030204" pitchFamily="34" charset="0"/>
                <a:ea typeface="Calibri" panose="020F0502020204030204" pitchFamily="34" charset="0"/>
                <a:cs typeface="Arial" panose="020B0604020202020204" pitchFamily="34" charset="0"/>
              </a:rPr>
              <a:t>Reemplaza las «X» de la diapositiva y en las notas con datos procedentes de Rotary Club Central o bórralas. Muestra la diapositiva (en el menú «Presentación» selecciona la opción «Ocultar diapositiva») para que sea visible durante la presentación. Establece comparaciones entre las tendencias regionales y mundiales y añade tus propias observaciones.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ORADOR:</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Aquí pueden ver el perfil del distrito </a:t>
            </a:r>
            <a:r>
              <a:rPr lang="x-es-XL" b="0" i="0" u="none" baseline="0"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XXXX</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al &lt;</a:t>
            </a:r>
            <a:r>
              <a:rPr lang="x-es-XL" b="0" i="0" u="none" baseline="0"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 de XX de XXXX</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&gt;.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br>
              <a:rPr lang="x-es-XL" b="1" dirty="0">
                <a:effectLst/>
                <a:latin typeface="Arial Narrow" panose="020B0606020202030204" pitchFamily="34" charset="0"/>
                <a:ea typeface="Calibri" panose="020F0502020204030204" pitchFamily="34" charset="0"/>
                <a:cs typeface="Arial" panose="020B0604020202020204" pitchFamily="34" charset="0"/>
              </a:rPr>
            </a:b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TENDENCIA GENERAL DE LA MEMBRESÍA</a:t>
            </a:r>
            <a:br>
              <a:rPr lang="x-es-XL" dirty="0">
                <a:effectLst/>
                <a:latin typeface="Arial Narrow" panose="020B0606020202030204" pitchFamily="34" charset="0"/>
                <a:ea typeface="Calibri" panose="020F0502020204030204" pitchFamily="34" charset="0"/>
                <a:cs typeface="Arial" panose="020B0604020202020204" pitchFamily="34" charset="0"/>
              </a:rPr>
            </a:b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El distrito cuenta con </a:t>
            </a:r>
            <a:r>
              <a:rPr lang="x-es-XL" b="1" i="0" u="none" baseline="0"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a:t>
            </a: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 </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clubes y </a:t>
            </a:r>
            <a:r>
              <a:rPr lang="x-es-XL" b="1" i="0" u="none" baseline="0"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XXXX</a:t>
            </a: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 </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socios. Estas cifras han cambiado </a:t>
            </a: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a:t>
            </a:r>
            <a:r>
              <a:rPr lang="x-es-XL" b="1" i="0" u="none" baseline="0"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mucho/un poco/algo</a:t>
            </a: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en los últimos 4 años. </a:t>
            </a:r>
          </a:p>
          <a:p>
            <a:pPr marL="0" marR="0" algn="l" rtl="0">
              <a:lnSpc>
                <a:spcPct val="107000"/>
              </a:lnSpc>
              <a:spcBef>
                <a:spcPts val="0"/>
              </a:spcBef>
              <a:spcAft>
                <a:spcPts val="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CONSERVACIÓN DE SOCIOS</a:t>
            </a:r>
            <a:br>
              <a:rPr lang="x-es-XL" dirty="0">
                <a:effectLst/>
                <a:latin typeface="Arial Narrow" panose="020B0606020202030204" pitchFamily="34" charset="0"/>
                <a:ea typeface="Calibri" panose="020F0502020204030204" pitchFamily="34" charset="0"/>
                <a:cs typeface="Arial" panose="020B0604020202020204" pitchFamily="34" charset="0"/>
              </a:rPr>
            </a:b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El perfil de conservación de socios nuevos y existentes del distrito se muestra aquí:</a:t>
            </a:r>
            <a:br>
              <a:rPr lang="x-es-XL" dirty="0">
                <a:effectLst/>
                <a:latin typeface="Arial Narrow" panose="020B0606020202030204" pitchFamily="34" charset="0"/>
                <a:ea typeface="Calibri" panose="020F0502020204030204" pitchFamily="34" charset="0"/>
                <a:cs typeface="Arial" panose="020B0604020202020204" pitchFamily="34" charset="0"/>
              </a:rPr>
            </a:br>
            <a:endParaRPr lang="x-es-XL" dirty="0">
              <a:effectLst/>
              <a:latin typeface="Arial Narrow" panose="020B0606020202030204" pitchFamily="34" charset="0"/>
              <a:ea typeface="Calibri" panose="020F0502020204030204" pitchFamily="34" charset="0"/>
              <a:cs typeface="Arial" panose="020B0604020202020204" pitchFamily="34" charset="0"/>
            </a:endParaRPr>
          </a:p>
          <a:p>
            <a:pPr marL="171450" marR="0" indent="-171450" algn="l" rtl="0">
              <a:lnSpc>
                <a:spcPct val="107000"/>
              </a:lnSpc>
              <a:spcBef>
                <a:spcPts val="0"/>
              </a:spcBef>
              <a:spcAft>
                <a:spcPts val="0"/>
              </a:spcAft>
              <a:buFont typeface="Arial" panose="020B0604020202020204" pitchFamily="34" charset="0"/>
              <a:buChar char="•"/>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El </a:t>
            </a:r>
            <a:r>
              <a:rPr lang="x-es-XL" b="0" i="0" u="none" baseline="0"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 de los socios que se afiliaron </a:t>
            </a:r>
            <a:r>
              <a:rPr lang="x-es-XL" b="0" i="0" u="sng" baseline="0" dirty="0">
                <a:effectLst/>
                <a:latin typeface="Arial Narrow" panose="020B0606020202030204" pitchFamily="34" charset="0"/>
                <a:ea typeface="Calibri" panose="020F0502020204030204" pitchFamily="34" charset="0"/>
                <a:cs typeface="Arial" panose="020B0604020202020204" pitchFamily="34" charset="0"/>
              </a:rPr>
              <a:t>antes</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del 1 de julio de este año, todavía son socios.</a:t>
            </a:r>
          </a:p>
          <a:p>
            <a:pPr marL="171450" marR="0" indent="-171450" algn="l" rtl="0">
              <a:lnSpc>
                <a:spcPct val="107000"/>
              </a:lnSpc>
              <a:spcBef>
                <a:spcPts val="0"/>
              </a:spcBef>
              <a:spcAft>
                <a:spcPts val="0"/>
              </a:spcAft>
              <a:buFont typeface="Arial" panose="020B0604020202020204" pitchFamily="34" charset="0"/>
              <a:buChar char="•"/>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El </a:t>
            </a:r>
            <a:r>
              <a:rPr lang="x-es-XL" b="0" i="0" u="none" baseline="0"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 de los socios que se afiliaron </a:t>
            </a:r>
            <a:r>
              <a:rPr lang="x-es-XL" b="0" i="0" u="sng" baseline="0" dirty="0">
                <a:effectLst/>
                <a:latin typeface="Arial Narrow" panose="020B0606020202030204" pitchFamily="34" charset="0"/>
                <a:ea typeface="Calibri" panose="020F0502020204030204" pitchFamily="34" charset="0"/>
                <a:cs typeface="Arial" panose="020B0604020202020204" pitchFamily="34" charset="0"/>
              </a:rPr>
              <a:t>después</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del 1 de julio de este año, todavía son socios.</a:t>
            </a:r>
          </a:p>
          <a:p>
            <a:pPr marL="0" marR="0" indent="0" algn="l" rtl="0">
              <a:lnSpc>
                <a:spcPct val="107000"/>
              </a:lnSpc>
              <a:spcBef>
                <a:spcPts val="0"/>
              </a:spcBef>
              <a:spcAft>
                <a:spcPts val="0"/>
              </a:spcAft>
              <a:buFont typeface="Arial" panose="020B0604020202020204" pitchFamily="34" charset="0"/>
              <a:buNone/>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[Ingresa aquí tus observaciones:]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PERFIL DE EDAD Y GÉNERO</a:t>
            </a:r>
            <a:br>
              <a:rPr lang="x-es-XL" dirty="0">
                <a:effectLst/>
                <a:latin typeface="Arial Narrow" panose="020B0606020202030204" pitchFamily="34" charset="0"/>
                <a:ea typeface="Calibri" panose="020F0502020204030204" pitchFamily="34" charset="0"/>
                <a:cs typeface="Arial" panose="020B0604020202020204" pitchFamily="34" charset="0"/>
              </a:rPr>
            </a:b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El distrito cuenta con un </a:t>
            </a:r>
            <a:r>
              <a:rPr lang="x-es-XL" b="1" i="0" u="none" baseline="0"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 por ciento</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de </a:t>
            </a: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hombres</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y un </a:t>
            </a:r>
            <a:r>
              <a:rPr lang="x-es-XL" b="1" i="0" u="none" baseline="0"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 por ciento</a:t>
            </a: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 </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de</a:t>
            </a: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 mujeres</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Esta cifra ha </a:t>
            </a: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a:t>
            </a:r>
            <a:r>
              <a:rPr lang="x-es-XL" b="1" i="0" u="none" baseline="0"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aumentado/permanecido más o menos igual/descendido</a:t>
            </a: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en los últimos cuatro años. Un </a:t>
            </a:r>
            <a:r>
              <a:rPr lang="x-es-XL" b="1" i="0" u="none" baseline="0"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 por ciento</a:t>
            </a: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 </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de los socios tienen menos de 40 años y un </a:t>
            </a:r>
            <a:r>
              <a:rPr lang="x-es-XL" b="1" i="0" u="none" baseline="0"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 percent</a:t>
            </a: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no proporcionaron a Rotary International información sobre su edad.</a:t>
            </a:r>
          </a:p>
          <a:p>
            <a:pPr marL="0" marR="0" algn="l" rtl="0">
              <a:lnSpc>
                <a:spcPct val="107000"/>
              </a:lnSpc>
              <a:spcBef>
                <a:spcPts val="0"/>
              </a:spcBef>
              <a:spcAft>
                <a:spcPts val="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1" i="0" u="none" baseline="0" dirty="0">
                <a:effectLst/>
                <a:latin typeface="Arial Narrow" panose="020B0606020202030204" pitchFamily="34" charset="0"/>
                <a:ea typeface="Calibri" panose="020F0502020204030204" pitchFamily="34" charset="0"/>
                <a:cs typeface="Arial" panose="020B0604020202020204" pitchFamily="34" charset="0"/>
              </a:rPr>
              <a:t>[Ingresa aquí tus observaciones:]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6</a:t>
            </a:fld>
            <a:endParaRPr lang="x-es-XL" dirty="0"/>
          </a:p>
        </p:txBody>
      </p:sp>
    </p:spTree>
    <p:extLst>
      <p:ext uri="{BB962C8B-B14F-4D97-AF65-F5344CB8AC3E}">
        <p14:creationId xmlns:p14="http://schemas.microsoft.com/office/powerpoint/2010/main" val="338586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Podemos decir que, en el mundo, Rotary cuenta con casi 1,4 millones de socios, gente de acción, divididos en casi 1,2 millones de rotarios y alrededor de 165 000 rotaractianos en más de 48 000 clubes que generan cambios positivos en todo el mundo. </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Ahora que los clubes Rotaract son socios de Rotary International, es importante comprender y apreciar las distintas experiencias que ofrece Rotaract y el valor que aporta a sus socios. </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7</a:t>
            </a:fld>
            <a:endParaRPr lang="x-es-XL" dirty="0"/>
          </a:p>
        </p:txBody>
      </p:sp>
    </p:spTree>
    <p:extLst>
      <p:ext uri="{BB962C8B-B14F-4D97-AF65-F5344CB8AC3E}">
        <p14:creationId xmlns:p14="http://schemas.microsoft.com/office/powerpoint/2010/main" val="598888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spcBef>
                <a:spcPts val="0"/>
              </a:spcBef>
              <a:spcAft>
                <a:spcPts val="0"/>
              </a:spcAf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Rotary busca involucrar a </a:t>
            </a:r>
            <a:r>
              <a:rPr lang="x-es-XL" b="1"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múltiples generaciones </a:t>
            </a: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que comparten los ideales de servicio, liderazgo, diversidad, integridad y amistad, y desean forjar relaciones mientras generan un cambio duradero en el mundo, en sus comunidades y en sí mismos. </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spcBef>
                <a:spcPts val="0"/>
              </a:spcBef>
              <a:spcAft>
                <a:spcPts val="0"/>
              </a:spcAf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spcBef>
                <a:spcPts val="0"/>
              </a:spcBef>
              <a:spcAft>
                <a:spcPts val="0"/>
              </a:spcAf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Por su parte, Rotaract atrae a </a:t>
            </a:r>
            <a:r>
              <a:rPr lang="x-es-XL" b="1"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adultos jóvenes </a:t>
            </a: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interesados en desarrollar sus habilidades profesionales, de liderazgo y de servicio a través de una red</a:t>
            </a:r>
            <a:r>
              <a:rPr lang="x-es-XL" b="1"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divertida e integradora de gente de acción con ideas afines y más cercanas en edad.</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spcBef>
                <a:spcPts val="0"/>
              </a:spcBef>
              <a:spcAft>
                <a:spcPts val="0"/>
              </a:spcAft>
            </a:pPr>
            <a:r>
              <a:rPr lang="x-es-XL" b="0" i="0" u="none" baseline="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algn="l" rtl="0"/>
            <a:r>
              <a:rPr lang="x-es-XL" b="0" i="0" u="none" baseline="0" dirty="0">
                <a:effectLst/>
                <a:latin typeface="Arial Narrow" panose="020B0606020202030204" pitchFamily="34" charset="0"/>
                <a:ea typeface="Calibri" panose="020F0502020204030204" pitchFamily="34" charset="0"/>
                <a:cs typeface="Arial" panose="020B0604020202020204" pitchFamily="34" charset="0"/>
              </a:rPr>
              <a:t>Los rotaractianos son una parte importante de nuestra organización y nuestros colaboradores en el servicio. Puede designarlos para ocupar cargos distritales, colaborar con ellos en proyectos de subvenciones de la Fundación y proponerlos para recibir premios en reconocimiento a su labor. Sigamos buscando formas de involucrar a los rotaractianos en todas nuestras actividades. </a:t>
            </a:r>
            <a:endParaRPr lang="x-es-XL"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8</a:t>
            </a:fld>
            <a:endParaRPr lang="x-es-XL" dirty="0"/>
          </a:p>
        </p:txBody>
      </p:sp>
    </p:spTree>
    <p:extLst>
      <p:ext uri="{BB962C8B-B14F-4D97-AF65-F5344CB8AC3E}">
        <p14:creationId xmlns:p14="http://schemas.microsoft.com/office/powerpoint/2010/main" val="2081148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68625" y="685800"/>
            <a:ext cx="3508375" cy="1973263"/>
          </a:xfrm>
        </p:spPr>
      </p:sp>
      <p:sp>
        <p:nvSpPr>
          <p:cNvPr id="3" name="Notes Placeholder 2"/>
          <p:cNvSpPr>
            <a:spLocks noGrp="1"/>
          </p:cNvSpPr>
          <p:nvPr>
            <p:ph type="body" idx="1"/>
          </p:nvPr>
        </p:nvSpPr>
        <p:spPr>
          <a:xfrm>
            <a:off x="685800" y="2941983"/>
            <a:ext cx="5486400" cy="5406887"/>
          </a:xfrm>
        </p:spPr>
        <p:txBody>
          <a:bodyPr/>
          <a:lstStyle/>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Consideremos lo que sabemos sobre </a:t>
            </a:r>
            <a:r>
              <a:rPr lang="x-es-XL" b="1"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por qué</a:t>
            </a: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 las personas se afilian a los clubes rotarios y a los clubes Rotaract.</a:t>
            </a:r>
          </a:p>
          <a:p>
            <a:pPr marL="0" marR="0" algn="l" rtl="0">
              <a:spcBef>
                <a:spcPts val="0"/>
              </a:spcBef>
              <a:spcAft>
                <a:spcPts val="0"/>
              </a:spcAft>
            </a:pPr>
            <a:endParaRPr lang="x-es-XL"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gn="l" rtl="0"/>
            <a:r>
              <a:rPr lang="x-es-XL" b="0" i="0" u="none" baseline="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Los rotarios y rotaractianos tienen prioridades ligeramente diferentes, pero en general, buscan tres cosas: Realizar servicio en la comunidad local, conectarse con otras personas y disfrutar de oportunidades para el desarrollo profesional y del liderazgo. Esto tiene sentido ya que Rotary es conocida por su liderazgo en el campo del servicio basado en las conexiones personales.</a:t>
            </a:r>
          </a:p>
          <a:p>
            <a:pPr marL="0" marR="0" algn="l" rtl="0"/>
            <a:endParaRPr lang="x-es-XL" dirty="0">
              <a:effectLst/>
              <a:latin typeface="Arial Narrow" panose="020B0606020202030204" pitchFamily="34" charset="0"/>
              <a:ea typeface="Times New Roman" panose="02020603050405020304" pitchFamily="18" charset="0"/>
            </a:endParaRPr>
          </a:p>
          <a:p>
            <a:pPr marL="0" marR="0" algn="l" rtl="0"/>
            <a:r>
              <a:rPr lang="x-es-XL" b="0" i="0" u="none" baseline="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Los rotarios citan el servicio en la comunidad como la razón principal por la que se afilian y permanecen en sus clubes, seguida de las amistades significativas. Los rotaractianos dan mayor prioridad al desarrollo de sus habilidades de liderazgo. Conocer esta información es importante porque puede ayudarnos a ofrecer a las personas diferentes experiencias en función de lo que esperan recibir. </a:t>
            </a:r>
          </a:p>
          <a:p>
            <a:pPr marL="0" marR="0" algn="l" rtl="0"/>
            <a:endParaRPr lang="x-es-XL" dirty="0">
              <a:effectLst/>
              <a:latin typeface="Arial Narrow" panose="020B0606020202030204" pitchFamily="34" charset="0"/>
              <a:ea typeface="Times New Roman" panose="02020603050405020304" pitchFamily="18" charset="0"/>
            </a:endParaRPr>
          </a:p>
          <a:p>
            <a:pPr marL="0" marR="0" algn="l" rtl="0"/>
            <a:r>
              <a:rPr lang="x-es-XL" b="0" i="0" u="none" baseline="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Por ejemplo, podríamos mantener involucrados a los rotaractianos ampliando las oportunidades para que desarrollen sus habilidades profesionales y luego las utilicen para servir a sus comunidades. También podríamos aumentar las oportunidades para que los rotaractianos encuentren mentores y sirvan de mentores a otras personas.</a:t>
            </a:r>
          </a:p>
          <a:p>
            <a:pPr marL="0" marR="0" algn="l" rtl="0"/>
            <a:endParaRPr lang="x-es-XL" dirty="0">
              <a:effectLst/>
              <a:latin typeface="Arial Narrow" panose="020B0606020202030204" pitchFamily="34" charset="0"/>
              <a:ea typeface="Times New Roman" panose="02020603050405020304" pitchFamily="18" charset="0"/>
            </a:endParaRPr>
          </a:p>
          <a:p>
            <a:pPr marL="0" marR="0" algn="l" rtl="0"/>
            <a:r>
              <a:rPr lang="x-es-XL" b="0" i="0" u="none" baseline="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En un club rotario, saber qué valoran los socios significa poder asegurarnos de que tengan tiempo para cultivar amistades y crear una cultura de club acogedora e inclusiva.</a:t>
            </a:r>
          </a:p>
          <a:p>
            <a:pPr marL="0" marR="0" algn="l" rtl="0"/>
            <a:endParaRPr lang="x-es-XL" dirty="0">
              <a:effectLst/>
              <a:latin typeface="Arial Narrow" panose="020B0606020202030204" pitchFamily="34" charset="0"/>
              <a:ea typeface="Times New Roman" panose="02020603050405020304" pitchFamily="18" charset="0"/>
            </a:endParaRPr>
          </a:p>
          <a:p>
            <a:pPr marL="0" marR="0" algn="l" rtl="0">
              <a:lnSpc>
                <a:spcPct val="107000"/>
              </a:lnSpc>
              <a:spcBef>
                <a:spcPts val="0"/>
              </a:spcBef>
              <a:spcAft>
                <a:spcPts val="600"/>
              </a:spcAft>
            </a:pPr>
            <a:r>
              <a:rPr lang="x-es-XL" b="0" i="0" u="none" baseline="0">
                <a:solidFill>
                  <a:srgbClr val="000000"/>
                </a:solidFill>
                <a:effectLst/>
                <a:latin typeface="Arial Narrow" panose="020B0606020202030204" pitchFamily="34" charset="0"/>
                <a:ea typeface="Calibri" panose="020F0502020204030204" pitchFamily="34" charset="0"/>
                <a:cs typeface="Arial" panose="020B0604020202020204" pitchFamily="34" charset="0"/>
              </a:rPr>
              <a:t>Nuestros estudios muestran que casi el 90 % de los socios están satisfechos con su experiencia en Rotary. Pero también revelan una clara relación entre la satisfacción de los socios con y su permanencia en los clubes.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sz="1300" b="0" i="0" u="none" strike="noStrike" kern="1200" cap="none" spc="0" normalizeH="0" baseline="0">
                <a:ln>
                  <a:noFill/>
                </a:ln>
                <a:solidFill>
                  <a:prstClr val="black"/>
                </a:solidFill>
                <a:effectLst/>
                <a:uLnTx/>
                <a:uFillTx/>
                <a:latin typeface="Calibri" panose="020F0502020204030204"/>
                <a:ea typeface="+mn-ea"/>
                <a:cs typeface="Helvetica"/>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x-es-XL" sz="1300" b="0" i="0" u="none" strike="noStrike" kern="1200" cap="none" spc="0" normalizeH="0" baseline="0" noProof="0" dirty="0">
              <a:ln>
                <a:noFill/>
              </a:ln>
              <a:solidFill>
                <a:prstClr val="black"/>
              </a:solidFill>
              <a:effectLst/>
              <a:uLnTx/>
              <a:uFillTx/>
              <a:latin typeface="Calibri" panose="020F0502020204030204"/>
              <a:ea typeface="+mn-ea"/>
              <a:cs typeface="Helvetica"/>
              <a:sym typeface="Arial"/>
            </a:endParaRPr>
          </a:p>
        </p:txBody>
      </p:sp>
    </p:spTree>
    <p:extLst>
      <p:ext uri="{BB962C8B-B14F-4D97-AF65-F5344CB8AC3E}">
        <p14:creationId xmlns:p14="http://schemas.microsoft.com/office/powerpoint/2010/main" val="85663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1.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12.xml"/><Relationship Id="rId5" Type="http://schemas.openxmlformats.org/officeDocument/2006/relationships/image" Target="../media/image12.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13.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14.xml"/><Relationship Id="rId5" Type="http://schemas.openxmlformats.org/officeDocument/2006/relationships/image" Target="../media/image14.jp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15.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6.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8.xml"/><Relationship Id="rId5" Type="http://schemas.openxmlformats.org/officeDocument/2006/relationships/image" Target="../media/image7.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9.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 grupo de personas con chalecos amarillos&#10;&#10;Descripción generada automáticamente">
            <a:extLst>
              <a:ext uri="{FF2B5EF4-FFF2-40B4-BE49-F238E27FC236}">
                <a16:creationId xmlns:a16="http://schemas.microsoft.com/office/drawing/2014/main" id="{375558BC-BE5B-9CD9-843D-CF4E51F17717}"/>
              </a:ext>
            </a:extLst>
          </p:cNvPr>
          <p:cNvPicPr>
            <a:picLocks noChangeAspect="1"/>
          </p:cNvPicPr>
          <p:nvPr/>
        </p:nvPicPr>
        <p:blipFill rotWithShape="1">
          <a:blip r:embed="rId4">
            <a:extLst>
              <a:ext uri="{28A0092B-C50C-407E-A947-70E740481C1C}">
                <a14:useLocalDpi xmlns:a14="http://schemas.microsoft.com/office/drawing/2010/main" val="0"/>
              </a:ext>
            </a:extLst>
          </a:blip>
          <a:srcRect b="19750"/>
          <a:stretch/>
        </p:blipFill>
        <p:spPr>
          <a:xfrm>
            <a:off x="-24155" y="-999034"/>
            <a:ext cx="12299282" cy="6583406"/>
          </a:xfrm>
          <a:prstGeom prst="rect">
            <a:avLst/>
          </a:prstGeom>
        </p:spPr>
      </p:pic>
      <p:sp>
        <p:nvSpPr>
          <p:cNvPr id="6" name="Slide Number Placeholder 5">
            <a:extLst>
              <a:ext uri="{FF2B5EF4-FFF2-40B4-BE49-F238E27FC236}">
                <a16:creationId xmlns:a16="http://schemas.microsoft.com/office/drawing/2014/main" id="{6BA18819-234B-4658-8E2A-344560093701}"/>
              </a:ext>
            </a:extLst>
          </p:cNvPr>
          <p:cNvSpPr>
            <a:spLocks noGrp="1"/>
          </p:cNvSpPr>
          <p:nvPr>
            <p:ph type="sldNum" sz="quarter" idx="12"/>
          </p:nvPr>
        </p:nvSpPr>
        <p:spPr/>
        <p:txBody>
          <a:bodyPr/>
          <a:lstStyle/>
          <a:p>
            <a:pPr algn="r" rtl="0"/>
            <a:fld id="{97A94E25-127B-4C48-AF96-44BA7B823777}" type="slidenum">
              <a:rPr/>
              <a:pPr/>
              <a:t>1</a:t>
            </a:fld>
            <a:endParaRPr lang="x-es-XL" dirty="0"/>
          </a:p>
        </p:txBody>
      </p:sp>
      <p:sp>
        <p:nvSpPr>
          <p:cNvPr id="3" name="Rectangle 2"/>
          <p:cNvSpPr/>
          <p:nvPr/>
        </p:nvSpPr>
        <p:spPr>
          <a:xfrm>
            <a:off x="-83128" y="3352800"/>
            <a:ext cx="12358255" cy="35052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5">
            <a:alphaModFix/>
          </a:blip>
          <a:stretch>
            <a:fillRect/>
          </a:stretch>
        </p:blipFill>
        <p:spPr>
          <a:xfrm>
            <a:off x="9093069" y="3873075"/>
            <a:ext cx="2454908" cy="2464650"/>
          </a:xfrm>
          <a:prstGeom prst="rect">
            <a:avLst/>
          </a:prstGeom>
          <a:effectLst>
            <a:outerShdw blurRad="342900" dist="50800" dir="5400000" algn="ctr" rotWithShape="0">
              <a:srgbClr val="000000">
                <a:alpha val="46000"/>
              </a:srgbClr>
            </a:outerShdw>
          </a:effectLst>
        </p:spPr>
      </p:pic>
      <p:sp>
        <p:nvSpPr>
          <p:cNvPr id="4" name="Rectangle 3"/>
          <p:cNvSpPr/>
          <p:nvPr/>
        </p:nvSpPr>
        <p:spPr>
          <a:xfrm>
            <a:off x="563908" y="3054044"/>
            <a:ext cx="7356765" cy="1901388"/>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31" name="Subtitle 30">
            <a:extLst>
              <a:ext uri="{FF2B5EF4-FFF2-40B4-BE49-F238E27FC236}">
                <a16:creationId xmlns:a16="http://schemas.microsoft.com/office/drawing/2014/main" id="{A14DE709-48F1-4F04-9976-F59A07019D8C}"/>
              </a:ext>
            </a:extLst>
          </p:cNvPr>
          <p:cNvSpPr>
            <a:spLocks noGrp="1"/>
          </p:cNvSpPr>
          <p:nvPr>
            <p:ph type="subTitle" idx="1"/>
          </p:nvPr>
        </p:nvSpPr>
        <p:spPr>
          <a:xfrm>
            <a:off x="584199" y="5242873"/>
            <a:ext cx="11065934" cy="1094852"/>
          </a:xfrm>
        </p:spPr>
        <p:txBody>
          <a:bodyPr>
            <a:normAutofit/>
          </a:bodyPr>
          <a:lstStyle/>
          <a:p>
            <a:pPr algn="l" rtl="0"/>
            <a:r>
              <a:rPr lang="x-es-XL" b="0" i="0" u="none" baseline="0"/>
              <a:t>Al 1 de julio de 2023</a:t>
            </a:r>
          </a:p>
          <a:p>
            <a:pPr algn="l" rtl="0"/>
            <a:r>
              <a:rPr lang="x-es-XL" b="0" i="0" u="none" baseline="0"/>
              <a:t>ROTARY INTERNATIONAL</a:t>
            </a:r>
          </a:p>
        </p:txBody>
      </p:sp>
      <p:sp>
        <p:nvSpPr>
          <p:cNvPr id="10" name="TextBox 9"/>
          <p:cNvSpPr txBox="1"/>
          <p:nvPr/>
        </p:nvSpPr>
        <p:spPr>
          <a:xfrm>
            <a:off x="836135" y="3233408"/>
            <a:ext cx="6812309" cy="1569660"/>
          </a:xfrm>
          <a:prstGeom prst="rect">
            <a:avLst/>
          </a:prstGeom>
          <a:noFill/>
        </p:spPr>
        <p:txBody>
          <a:bodyPr wrap="square" rtlCol="0">
            <a:spAutoFit/>
          </a:bodyPr>
          <a:lstStyle/>
          <a:p>
            <a:pPr algn="l" rtl="0"/>
            <a:r>
              <a:rPr lang="x-es-XL" sz="4800" b="1" i="0" u="none" baseline="0">
                <a:solidFill>
                  <a:schemeClr val="bg1"/>
                </a:solidFill>
              </a:rPr>
              <a:t>EL ESTADO DE LA MEMBRESÍA</a:t>
            </a:r>
          </a:p>
        </p:txBody>
      </p:sp>
    </p:spTree>
    <p:custDataLst>
      <p:tags r:id="rId1"/>
    </p:custDataLst>
    <p:extLst>
      <p:ext uri="{BB962C8B-B14F-4D97-AF65-F5344CB8AC3E}">
        <p14:creationId xmlns:p14="http://schemas.microsoft.com/office/powerpoint/2010/main" val="289931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C9482C32-183A-2E00-69C1-1C4FD53F6AC0}"/>
              </a:ext>
            </a:extLst>
          </p:cNvPr>
          <p:cNvSpPr txBox="1">
            <a:spLocks/>
          </p:cNvSpPr>
          <p:nvPr/>
        </p:nvSpPr>
        <p:spPr>
          <a:xfrm>
            <a:off x="0" y="0"/>
            <a:ext cx="12192001" cy="1637275"/>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x-es-XL" dirty="0"/>
          </a:p>
        </p:txBody>
      </p:sp>
      <p:sp>
        <p:nvSpPr>
          <p:cNvPr id="6" name="Title 5">
            <a:extLst>
              <a:ext uri="{FF2B5EF4-FFF2-40B4-BE49-F238E27FC236}">
                <a16:creationId xmlns:a16="http://schemas.microsoft.com/office/drawing/2014/main" id="{B8360270-0E30-3274-DA78-DBA0F7C0481F}"/>
              </a:ext>
            </a:extLst>
          </p:cNvPr>
          <p:cNvSpPr>
            <a:spLocks noGrp="1"/>
          </p:cNvSpPr>
          <p:nvPr>
            <p:ph type="title"/>
          </p:nvPr>
        </p:nvSpPr>
        <p:spPr/>
        <p:txBody>
          <a:bodyPr/>
          <a:lstStyle/>
          <a:p>
            <a:pPr algn="l" rtl="0"/>
            <a:r>
              <a:rPr lang="x-es-XL" b="1" i="0" u="none" baseline="0"/>
              <a:t>La experiencia en el club es lo más importante</a:t>
            </a:r>
          </a:p>
        </p:txBody>
      </p:sp>
      <p:sp>
        <p:nvSpPr>
          <p:cNvPr id="5" name="Slide Number Placeholder 4">
            <a:extLst>
              <a:ext uri="{FF2B5EF4-FFF2-40B4-BE49-F238E27FC236}">
                <a16:creationId xmlns:a16="http://schemas.microsoft.com/office/drawing/2014/main" id="{08D9EAE0-2FC3-D5A6-9BCA-959CD8B61913}"/>
              </a:ext>
            </a:extLst>
          </p:cNvPr>
          <p:cNvSpPr>
            <a:spLocks noGrp="1"/>
          </p:cNvSpPr>
          <p:nvPr>
            <p:ph type="sldNum" sz="quarter" idx="12"/>
          </p:nvPr>
        </p:nvSpPr>
        <p:spPr/>
        <p:txBody>
          <a:bodyPr/>
          <a:lstStyle/>
          <a:p>
            <a:pPr algn="r" rtl="0"/>
            <a:fld id="{97A94E25-127B-4C48-AF96-44BA7B823777}" type="slidenum">
              <a:rPr/>
              <a:pPr/>
              <a:t>10</a:t>
            </a:fld>
            <a:endParaRPr lang="x-es-XL" dirty="0"/>
          </a:p>
        </p:txBody>
      </p:sp>
      <p:sp>
        <p:nvSpPr>
          <p:cNvPr id="14" name="Rectangle: Rounded Corners 13">
            <a:extLst>
              <a:ext uri="{FF2B5EF4-FFF2-40B4-BE49-F238E27FC236}">
                <a16:creationId xmlns:a16="http://schemas.microsoft.com/office/drawing/2014/main" id="{D0D3F371-F4FA-1358-70B0-6BD699D32873}"/>
              </a:ext>
            </a:extLst>
          </p:cNvPr>
          <p:cNvSpPr/>
          <p:nvPr/>
        </p:nvSpPr>
        <p:spPr>
          <a:xfrm>
            <a:off x="4383817" y="1927207"/>
            <a:ext cx="2920621" cy="2023225"/>
          </a:xfrm>
          <a:prstGeom prst="round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Los socios </a:t>
            </a:r>
            <a:r>
              <a:rPr lang="x-es-XL" sz="2800" b="1" i="0" u="none" baseline="0" dirty="0">
                <a:latin typeface="Arial Narrow" panose="020B0606020202030204" pitchFamily="34" charset="0"/>
                <a:ea typeface="Arial Narrow" panose="020B0606020202030204" pitchFamily="34" charset="0"/>
                <a:cs typeface="Arial Narrow" panose="020B0606020202030204" pitchFamily="34" charset="0"/>
              </a:rPr>
              <a:t>disfrutan </a:t>
            </a:r>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de las reuniones</a:t>
            </a:r>
          </a:p>
          <a:p>
            <a:pPr algn="ctr" rtl="0"/>
            <a:endParaRPr lang="x-es-XL" dirty="0"/>
          </a:p>
        </p:txBody>
      </p:sp>
      <p:sp>
        <p:nvSpPr>
          <p:cNvPr id="15" name="Rectangle: Rounded Corners 14">
            <a:extLst>
              <a:ext uri="{FF2B5EF4-FFF2-40B4-BE49-F238E27FC236}">
                <a16:creationId xmlns:a16="http://schemas.microsoft.com/office/drawing/2014/main" id="{2A07B31F-CBAB-A5A9-8E40-1C7EEA0C744B}"/>
              </a:ext>
            </a:extLst>
          </p:cNvPr>
          <p:cNvSpPr/>
          <p:nvPr/>
        </p:nvSpPr>
        <p:spPr>
          <a:xfrm>
            <a:off x="230044" y="1907848"/>
            <a:ext cx="3866538" cy="2023225"/>
          </a:xfrm>
          <a:prstGeom prst="roundRect">
            <a:avLst/>
          </a:prstGeom>
          <a:solidFill>
            <a:schemeClr val="accent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28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Los socios sienten </a:t>
            </a:r>
            <a:r>
              <a:rPr lang="x-es-XL" sz="28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confianza </a:t>
            </a:r>
            <a:r>
              <a:rPr lang="x-es-XL" sz="28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en el enfoque y los líderes del club</a:t>
            </a:r>
          </a:p>
          <a:p>
            <a:pPr algn="ctr" rtl="0"/>
            <a:endParaRPr lang="x-es-XL" dirty="0"/>
          </a:p>
        </p:txBody>
      </p:sp>
      <p:sp>
        <p:nvSpPr>
          <p:cNvPr id="16" name="Rectangle: Rounded Corners 15">
            <a:extLst>
              <a:ext uri="{FF2B5EF4-FFF2-40B4-BE49-F238E27FC236}">
                <a16:creationId xmlns:a16="http://schemas.microsoft.com/office/drawing/2014/main" id="{7EB9F1EF-1771-117F-6534-1AE57CBA6845}"/>
              </a:ext>
            </a:extLst>
          </p:cNvPr>
          <p:cNvSpPr/>
          <p:nvPr/>
        </p:nvSpPr>
        <p:spPr>
          <a:xfrm>
            <a:off x="2165895" y="4079564"/>
            <a:ext cx="3866537" cy="2049473"/>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Los socios se sienten </a:t>
            </a:r>
            <a:r>
              <a:rPr lang="x-es-XL" sz="2800" b="1" i="0" u="none" baseline="0" dirty="0">
                <a:latin typeface="Arial Narrow" panose="020B0606020202030204" pitchFamily="34" charset="0"/>
                <a:ea typeface="Arial Narrow" panose="020B0606020202030204" pitchFamily="34" charset="0"/>
                <a:cs typeface="Arial Narrow" panose="020B0606020202030204" pitchFamily="34" charset="0"/>
              </a:rPr>
              <a:t>cómodos</a:t>
            </a:r>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 </a:t>
            </a:r>
          </a:p>
          <a:p>
            <a:pPr algn="ctr" rtl="0"/>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entre sí</a:t>
            </a:r>
            <a:endParaRPr lang="x-es-XL" sz="2800" b="1" dirty="0">
              <a:latin typeface="Arial Narrow" panose="020B0606020202030204" pitchFamily="34" charset="0"/>
            </a:endParaRPr>
          </a:p>
          <a:p>
            <a:pPr algn="ctr" rtl="0"/>
            <a:endParaRPr lang="x-es-XL" dirty="0"/>
          </a:p>
        </p:txBody>
      </p:sp>
      <p:sp>
        <p:nvSpPr>
          <p:cNvPr id="17" name="Rectangle: Rounded Corners 16">
            <a:extLst>
              <a:ext uri="{FF2B5EF4-FFF2-40B4-BE49-F238E27FC236}">
                <a16:creationId xmlns:a16="http://schemas.microsoft.com/office/drawing/2014/main" id="{196AA0AC-721D-5DFD-CE6C-42B3A58853B3}"/>
              </a:ext>
            </a:extLst>
          </p:cNvPr>
          <p:cNvSpPr/>
          <p:nvPr/>
        </p:nvSpPr>
        <p:spPr>
          <a:xfrm>
            <a:off x="7591674" y="1946568"/>
            <a:ext cx="4414888" cy="1984505"/>
          </a:xfrm>
          <a:prstGeom prst="roundRect">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28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Las oportunidades para el servicio </a:t>
            </a:r>
            <a:r>
              <a:rPr lang="x-es-XL" sz="28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marcan la diferencia </a:t>
            </a:r>
          </a:p>
          <a:p>
            <a:pPr algn="ctr" rtl="0"/>
            <a:r>
              <a:rPr lang="x-es-XL" sz="28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en el mundo y en la </a:t>
            </a:r>
          </a:p>
          <a:p>
            <a:pPr algn="ctr" rtl="0"/>
            <a:r>
              <a:rPr lang="x-es-XL" sz="28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comunidad local</a:t>
            </a:r>
            <a:endParaRPr lang="x-es-XL" sz="2800" dirty="0"/>
          </a:p>
        </p:txBody>
      </p:sp>
      <p:sp>
        <p:nvSpPr>
          <p:cNvPr id="19" name="Rectangle: Rounded Corners 18">
            <a:extLst>
              <a:ext uri="{FF2B5EF4-FFF2-40B4-BE49-F238E27FC236}">
                <a16:creationId xmlns:a16="http://schemas.microsoft.com/office/drawing/2014/main" id="{F8AD7F67-5EB4-B8F6-DB72-4DB755A430B3}"/>
              </a:ext>
            </a:extLst>
          </p:cNvPr>
          <p:cNvSpPr/>
          <p:nvPr/>
        </p:nvSpPr>
        <p:spPr>
          <a:xfrm>
            <a:off x="6146030" y="4107150"/>
            <a:ext cx="4362746" cy="2049473"/>
          </a:xfrm>
          <a:prstGeom prst="roundRect">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28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Los socios hacen </a:t>
            </a:r>
            <a:r>
              <a:rPr lang="x-es-XL" sz="28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amistades significativas </a:t>
            </a:r>
            <a:r>
              <a:rPr lang="x-es-XL" sz="28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y conexiones personales</a:t>
            </a:r>
            <a:endParaRPr lang="x-es-XL" sz="2800" dirty="0"/>
          </a:p>
        </p:txBody>
      </p:sp>
      <p:sp>
        <p:nvSpPr>
          <p:cNvPr id="20" name="Subtitle 52">
            <a:extLst>
              <a:ext uri="{FF2B5EF4-FFF2-40B4-BE49-F238E27FC236}">
                <a16:creationId xmlns:a16="http://schemas.microsoft.com/office/drawing/2014/main" id="{C0A0EE76-BE22-D5CE-CDA7-6454C7E7439F}"/>
              </a:ext>
            </a:extLst>
          </p:cNvPr>
          <p:cNvSpPr txBox="1">
            <a:spLocks/>
          </p:cNvSpPr>
          <p:nvPr/>
        </p:nvSpPr>
        <p:spPr>
          <a:xfrm>
            <a:off x="6762961" y="6224872"/>
            <a:ext cx="6381940" cy="28617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00000"/>
              </a:lnSpc>
              <a:buNone/>
            </a:pPr>
            <a:r>
              <a:rPr lang="x-es-XL" b="1" i="0" u="none" baseline="0">
                <a:solidFill>
                  <a:srgbClr val="01B4E7"/>
                </a:solidFill>
              </a:rPr>
              <a:t>ROTARY.ORG/MEMBERSHIP</a:t>
            </a:r>
            <a:br>
              <a:rPr lang="x-es-XL" sz="3200" b="1">
                <a:solidFill>
                  <a:srgbClr val="01B4E7"/>
                </a:solidFill>
              </a:rPr>
            </a:br>
            <a:endParaRPr lang="x-es-XL" sz="3200" dirty="0">
              <a:solidFill>
                <a:srgbClr val="01B4E7"/>
              </a:solidFill>
            </a:endParaRPr>
          </a:p>
        </p:txBody>
      </p:sp>
    </p:spTree>
    <p:extLst>
      <p:ext uri="{BB962C8B-B14F-4D97-AF65-F5344CB8AC3E}">
        <p14:creationId xmlns:p14="http://schemas.microsoft.com/office/powerpoint/2010/main" val="1831000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algn="r" rtl="0"/>
            <a:fld id="{97A94E25-127B-4C48-AF96-44BA7B823777}" type="slidenum">
              <a:rPr/>
              <a:pPr/>
              <a:t>11</a:t>
            </a:fld>
            <a:endParaRPr lang="x-es-XL" dirty="0"/>
          </a:p>
        </p:txBody>
      </p:sp>
      <p:sp>
        <p:nvSpPr>
          <p:cNvPr id="9" name="Title 7"/>
          <p:cNvSpPr txBox="1">
            <a:spLocks/>
          </p:cNvSpPr>
          <p:nvPr/>
        </p:nvSpPr>
        <p:spPr>
          <a:xfrm>
            <a:off x="-2" y="0"/>
            <a:ext cx="8811491" cy="685800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x-es-XL"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912419" y="2198650"/>
            <a:ext cx="5452855"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3000" b="0" i="0" u="none" baseline="0">
                <a:latin typeface="Arial Narrow" panose="020B0606020202030204" pitchFamily="34" charset="0"/>
                <a:ea typeface="Arial Narrow" panose="020B0606020202030204" pitchFamily="34" charset="0"/>
                <a:cs typeface="Arial Narrow" panose="020B0606020202030204" pitchFamily="34" charset="0"/>
              </a:rPr>
              <a:t>Establezcan un entorno en el club que añada valor a la vida de los socios.</a:t>
            </a:r>
          </a:p>
          <a:p>
            <a:pPr algn="l" rtl="0"/>
            <a:r>
              <a:rPr lang="x-es-XL" sz="3000" b="0" i="0" u="none" baseline="0">
                <a:latin typeface="Arial Narrow" panose="020B0606020202030204" pitchFamily="34" charset="0"/>
                <a:ea typeface="Arial Narrow" panose="020B0606020202030204" pitchFamily="34" charset="0"/>
                <a:cs typeface="Arial Narrow" panose="020B0606020202030204" pitchFamily="34" charset="0"/>
              </a:rPr>
              <a:t>Dediquen tiempo a comprender sus necesidades y cómo les gustaría participar en el club.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912419" y="5338024"/>
            <a:ext cx="6716441" cy="2861763"/>
          </a:xfrm>
        </p:spPr>
        <p:txBody>
          <a:bodyPr>
            <a:noAutofit/>
          </a:bodyPr>
          <a:lstStyle/>
          <a:p>
            <a:pPr algn="l" rtl="0">
              <a:lnSpc>
                <a:spcPct val="100000"/>
              </a:lnSpc>
            </a:pPr>
            <a:r>
              <a:rPr lang="x-es-XL" sz="2800" b="1" i="0" u="none" baseline="0">
                <a:solidFill>
                  <a:srgbClr val="01B4E7"/>
                </a:solidFill>
              </a:rPr>
              <a:t>ROTARY.ORG/MEMBERSHIP</a:t>
            </a:r>
            <a:endParaRPr lang="x-es-XL" sz="3200" dirty="0"/>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872923" y="487557"/>
            <a:ext cx="4704683" cy="1135062"/>
          </a:xfrm>
        </p:spPr>
        <p:txBody>
          <a:bodyPr/>
          <a:lstStyle/>
          <a:p>
            <a:pPr algn="l" rtl="0"/>
            <a:r>
              <a:rPr lang="x-es-XL" b="1" i="0" u="none" baseline="0" dirty="0"/>
              <a:t>Liderar para servir</a:t>
            </a:r>
          </a:p>
        </p:txBody>
      </p:sp>
      <p:pic>
        <p:nvPicPr>
          <p:cNvPr id="2" name="Picture 1" descr="Un grupo de personas de pie en una tienda&#10;&#10;Descripción generada automáticamente">
            <a:extLst>
              <a:ext uri="{FF2B5EF4-FFF2-40B4-BE49-F238E27FC236}">
                <a16:creationId xmlns:a16="http://schemas.microsoft.com/office/drawing/2014/main" id="{6C295849-DBFC-38EC-C86A-0DBA1C0261F3}"/>
              </a:ext>
            </a:extLst>
          </p:cNvPr>
          <p:cNvPicPr>
            <a:picLocks noChangeAspect="1"/>
          </p:cNvPicPr>
          <p:nvPr/>
        </p:nvPicPr>
        <p:blipFill rotWithShape="1">
          <a:blip r:embed="rId4">
            <a:extLst>
              <a:ext uri="{28A0092B-C50C-407E-A947-70E740481C1C}">
                <a14:useLocalDpi xmlns:a14="http://schemas.microsoft.com/office/drawing/2010/main" val="0"/>
              </a:ext>
            </a:extLst>
          </a:blip>
          <a:srcRect l="8634" r="33502"/>
          <a:stretch/>
        </p:blipFill>
        <p:spPr>
          <a:xfrm>
            <a:off x="7132513" y="-17000"/>
            <a:ext cx="5892104" cy="6914026"/>
          </a:xfrm>
          <a:prstGeom prst="rect">
            <a:avLst/>
          </a:prstGeom>
        </p:spPr>
      </p:pic>
      <p:sp>
        <p:nvSpPr>
          <p:cNvPr id="11" name="Oval 10">
            <a:extLst>
              <a:ext uri="{FF2B5EF4-FFF2-40B4-BE49-F238E27FC236}">
                <a16:creationId xmlns:a16="http://schemas.microsoft.com/office/drawing/2014/main" id="{97F6F1F6-4073-8809-6EA9-88DEF344DF8B}"/>
              </a:ext>
            </a:extLst>
          </p:cNvPr>
          <p:cNvSpPr/>
          <p:nvPr/>
        </p:nvSpPr>
        <p:spPr>
          <a:xfrm>
            <a:off x="6450530" y="94097"/>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4800" b="1" i="0" u="none" baseline="0">
                <a:solidFill>
                  <a:srgbClr val="17458F"/>
                </a:solidFill>
              </a:rPr>
              <a:t>1</a:t>
            </a:r>
          </a:p>
        </p:txBody>
      </p:sp>
    </p:spTree>
    <p:custDataLst>
      <p:tags r:id="rId1"/>
    </p:custDataLst>
    <p:extLst>
      <p:ext uri="{BB962C8B-B14F-4D97-AF65-F5344CB8AC3E}">
        <p14:creationId xmlns:p14="http://schemas.microsoft.com/office/powerpoint/2010/main" val="4804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3410621" y="-87672"/>
            <a:ext cx="9277655" cy="6945672"/>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algn="r" rtl="0"/>
            <a:fld id="{97A94E25-127B-4C48-AF96-44BA7B823777}" type="slidenum">
              <a:rPr/>
              <a:pPr/>
              <a:t>12</a:t>
            </a:fld>
            <a:endParaRPr lang="x-es-XL"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6364628" y="2286000"/>
            <a:ext cx="5523651" cy="3026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3000" b="0" i="0" u="none" baseline="0" dirty="0">
                <a:latin typeface="Arial Narrow" panose="020B0606020202030204" pitchFamily="34" charset="0"/>
                <a:ea typeface="Arial Narrow" panose="020B0606020202030204" pitchFamily="34" charset="0"/>
                <a:cs typeface="Arial Narrow" panose="020B0606020202030204" pitchFamily="34" charset="0"/>
              </a:rPr>
              <a:t>Hoy más que nunca, tenemos la oportunidad de conectar con los demás de forma diferente. </a:t>
            </a:r>
          </a:p>
          <a:p>
            <a:pPr algn="l" rtl="0"/>
            <a:r>
              <a:rPr lang="x-es-XL" sz="3000" b="0" i="0" u="none" baseline="0" dirty="0">
                <a:latin typeface="Arial Narrow" panose="020B0606020202030204" pitchFamily="34" charset="0"/>
                <a:ea typeface="Arial Narrow" panose="020B0606020202030204" pitchFamily="34" charset="0"/>
                <a:cs typeface="Arial Narrow" panose="020B0606020202030204" pitchFamily="34" charset="0"/>
              </a:rPr>
              <a:t>Podemos ofrecer a las personas más oportunidades para asistir a nuestras reuniones, apoyar a nuestras comunidades y crecer personal y profesionalmente. </a:t>
            </a:r>
          </a:p>
          <a:p>
            <a:pPr algn="l" rtl="0" fontAlgn="base"/>
            <a:r>
              <a:rPr lang="x-es-XL" sz="3000" b="0" i="0" u="none" baseline="0" dirty="0">
                <a:latin typeface="Arial Narrow" panose="020B0606020202030204" pitchFamily="34" charset="0"/>
                <a:ea typeface="Arial Narrow" panose="020B0606020202030204" pitchFamily="34" charset="0"/>
                <a:cs typeface="Arial Narrow" panose="020B0606020202030204" pitchFamily="34" charset="0"/>
              </a:rPr>
              <a:t>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364628" y="5941549"/>
            <a:ext cx="5071636" cy="2861763"/>
          </a:xfrm>
        </p:spPr>
        <p:txBody>
          <a:bodyPr>
            <a:noAutofit/>
          </a:bodyPr>
          <a:lstStyle/>
          <a:p>
            <a:pPr algn="l" rtl="0">
              <a:lnSpc>
                <a:spcPct val="100000"/>
              </a:lnSpc>
            </a:pPr>
            <a:r>
              <a:rPr lang="x-es-XL" sz="2800" b="1" i="0" u="none" baseline="0">
                <a:solidFill>
                  <a:srgbClr val="01B4E7"/>
                </a:solidFill>
              </a:rPr>
              <a:t>ROTARY.ORG/FLEXIBILITY</a:t>
            </a:r>
            <a:br>
              <a:rPr lang="x-es-XL" sz="3200" b="1">
                <a:solidFill>
                  <a:srgbClr val="01B4E7"/>
                </a:solidFill>
              </a:rPr>
            </a:br>
            <a:endParaRPr lang="x-es-XL" sz="3200" dirty="0">
              <a:solidFill>
                <a:srgbClr val="01B4E7"/>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364627" y="922718"/>
            <a:ext cx="5285505" cy="1135062"/>
          </a:xfrm>
        </p:spPr>
        <p:txBody>
          <a:bodyPr/>
          <a:lstStyle/>
          <a:p>
            <a:pPr lvl="0" algn="l" rtl="0"/>
            <a:r>
              <a:rPr lang="x-es-XL" b="1" i="0" u="none" baseline="0" dirty="0"/>
              <a:t>Mejorar nuestras reuniones</a:t>
            </a:r>
          </a:p>
        </p:txBody>
      </p:sp>
      <p:pic>
        <p:nvPicPr>
          <p:cNvPr id="2" name="Picture 1" descr="Un grupo de personas sentadas en un círculo&#10;&#10;Descripción generada automáticamente">
            <a:extLst>
              <a:ext uri="{FF2B5EF4-FFF2-40B4-BE49-F238E27FC236}">
                <a16:creationId xmlns:a16="http://schemas.microsoft.com/office/drawing/2014/main" id="{62C9ED3B-B176-174E-AD35-AB80C8F72931}"/>
              </a:ext>
            </a:extLst>
          </p:cNvPr>
          <p:cNvPicPr>
            <a:picLocks noChangeAspect="1"/>
          </p:cNvPicPr>
          <p:nvPr/>
        </p:nvPicPr>
        <p:blipFill rotWithShape="1">
          <a:blip r:embed="rId5">
            <a:extLst>
              <a:ext uri="{28A0092B-C50C-407E-A947-70E740481C1C}">
                <a14:useLocalDpi xmlns:a14="http://schemas.microsoft.com/office/drawing/2010/main" val="0"/>
              </a:ext>
            </a:extLst>
          </a:blip>
          <a:srcRect l="4411" r="48250"/>
          <a:stretch/>
        </p:blipFill>
        <p:spPr>
          <a:xfrm>
            <a:off x="-11977" y="0"/>
            <a:ext cx="4869728" cy="6858000"/>
          </a:xfrm>
          <a:prstGeom prst="rect">
            <a:avLst/>
          </a:prstGeom>
        </p:spPr>
      </p:pic>
      <p:sp>
        <p:nvSpPr>
          <p:cNvPr id="10" name="Oval 9">
            <a:extLst>
              <a:ext uri="{FF2B5EF4-FFF2-40B4-BE49-F238E27FC236}">
                <a16:creationId xmlns:a16="http://schemas.microsoft.com/office/drawing/2014/main" id="{5ACB90B0-C9BD-E465-7349-18FF15DE873F}"/>
              </a:ext>
            </a:extLst>
          </p:cNvPr>
          <p:cNvSpPr/>
          <p:nvPr/>
        </p:nvSpPr>
        <p:spPr>
          <a:xfrm>
            <a:off x="4288491" y="115570"/>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4800" b="1" i="0" u="none" baseline="0">
                <a:solidFill>
                  <a:srgbClr val="58585A"/>
                </a:solidFill>
              </a:rPr>
              <a:t>2</a:t>
            </a:r>
          </a:p>
        </p:txBody>
      </p:sp>
    </p:spTree>
    <p:custDataLst>
      <p:tags r:id="rId1"/>
    </p:custDataLst>
    <p:extLst>
      <p:ext uri="{BB962C8B-B14F-4D97-AF65-F5344CB8AC3E}">
        <p14:creationId xmlns:p14="http://schemas.microsoft.com/office/powerpoint/2010/main" val="358446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algn="r" rtl="0"/>
            <a:fld id="{97A94E25-127B-4C48-AF96-44BA7B823777}" type="slidenum">
              <a:rPr/>
              <a:pPr/>
              <a:t>13</a:t>
            </a:fld>
            <a:endParaRPr lang="x-es-XL" dirty="0"/>
          </a:p>
        </p:txBody>
      </p:sp>
      <p:sp>
        <p:nvSpPr>
          <p:cNvPr id="9" name="Title 7"/>
          <p:cNvSpPr txBox="1">
            <a:spLocks/>
          </p:cNvSpPr>
          <p:nvPr/>
        </p:nvSpPr>
        <p:spPr>
          <a:xfrm>
            <a:off x="-2" y="0"/>
            <a:ext cx="8811491" cy="685800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x-es-XL"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827853" y="2820451"/>
            <a:ext cx="5380716"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3000" b="0" i="0" u="none" baseline="0">
                <a:latin typeface="Arial Narrow" panose="020B0606020202030204" pitchFamily="34" charset="0"/>
                <a:ea typeface="Arial Narrow" panose="020B0606020202030204" pitchFamily="34" charset="0"/>
                <a:cs typeface="Arial Narrow" panose="020B0606020202030204" pitchFamily="34" charset="0"/>
              </a:rPr>
              <a:t>Comiencen por preguntarse cuál es el </a:t>
            </a:r>
            <a:r>
              <a:rPr lang="x-es-XL" sz="3000" b="1" i="0" u="none" baseline="0">
                <a:latin typeface="Arial Narrow" panose="020B0606020202030204" pitchFamily="34" charset="0"/>
                <a:ea typeface="Arial Narrow" panose="020B0606020202030204" pitchFamily="34" charset="0"/>
                <a:cs typeface="Arial Narrow" panose="020B0606020202030204" pitchFamily="34" charset="0"/>
              </a:rPr>
              <a:t>cambio positivo y duradero</a:t>
            </a:r>
            <a:r>
              <a:rPr lang="x-es-XL" sz="3000" b="0" i="0" u="none" baseline="0">
                <a:latin typeface="Arial Narrow" panose="020B0606020202030204" pitchFamily="34" charset="0"/>
                <a:ea typeface="Arial Narrow" panose="020B0606020202030204" pitchFamily="34" charset="0"/>
                <a:cs typeface="Arial Narrow" panose="020B0606020202030204" pitchFamily="34" charset="0"/>
              </a:rPr>
              <a:t> que constituirá el impacto final de su labor.</a:t>
            </a:r>
          </a:p>
          <a:p>
            <a:pPr algn="l" rtl="0"/>
            <a:r>
              <a:rPr lang="x-es-XL" sz="3000" b="0" i="0" u="none" baseline="0">
                <a:latin typeface="Arial Narrow" panose="020B0606020202030204" pitchFamily="34" charset="0"/>
                <a:ea typeface="Arial Narrow" panose="020B0606020202030204" pitchFamily="34" charset="0"/>
                <a:cs typeface="Arial Narrow" panose="020B0606020202030204" pitchFamily="34" charset="0"/>
              </a:rPr>
              <a:t>Luego determinen qué actividades conducirán a ese resultado.</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827853" y="5256356"/>
            <a:ext cx="7473252" cy="2861763"/>
          </a:xfrm>
        </p:spPr>
        <p:txBody>
          <a:bodyPr>
            <a:noAutofit/>
          </a:bodyPr>
          <a:lstStyle/>
          <a:p>
            <a:pPr algn="l" rtl="0">
              <a:lnSpc>
                <a:spcPct val="100000"/>
              </a:lnSpc>
            </a:pPr>
            <a:br>
              <a:rPr lang="x-es-XL" sz="2800" b="1" dirty="0">
                <a:solidFill>
                  <a:srgbClr val="01B4E7"/>
                </a:solidFill>
              </a:rPr>
            </a:br>
            <a:r>
              <a:rPr lang="x-es-XL" sz="2800" b="1" i="0" u="none" baseline="0" dirty="0">
                <a:solidFill>
                  <a:srgbClr val="01B4E7"/>
                </a:solidFill>
              </a:rPr>
              <a:t>ROTARY.ORG/</a:t>
            </a:r>
            <a:br>
              <a:rPr lang="en-US" sz="2800" b="1" i="0" u="none" baseline="0" dirty="0">
                <a:solidFill>
                  <a:srgbClr val="01B4E7"/>
                </a:solidFill>
              </a:rPr>
            </a:br>
            <a:r>
              <a:rPr lang="x-es-XL" sz="2800" b="1" i="0" u="none" baseline="0" dirty="0">
                <a:solidFill>
                  <a:srgbClr val="01B4E7"/>
                </a:solidFill>
              </a:rPr>
              <a:t>PROJECTRESOURCES</a:t>
            </a:r>
            <a:br>
              <a:rPr lang="x-es-XL" sz="3200" b="1" dirty="0"/>
            </a:br>
            <a:endParaRPr lang="x-es-XL" sz="3200" dirty="0"/>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872923" y="1218565"/>
            <a:ext cx="4704683" cy="1135062"/>
          </a:xfrm>
        </p:spPr>
        <p:txBody>
          <a:bodyPr/>
          <a:lstStyle/>
          <a:p>
            <a:pPr algn="l" rtl="0"/>
            <a:r>
              <a:rPr lang="x-es-XL" b="1" i="0" u="none" baseline="0"/>
              <a:t>Servir de manera significativa</a:t>
            </a:r>
          </a:p>
        </p:txBody>
      </p:sp>
      <p:pic>
        <p:nvPicPr>
          <p:cNvPr id="4" name="Picture 3" descr="Un grupo de personas de pie en una sala&#10;&#10;Description automatically generated with medium confidence">
            <a:extLst>
              <a:ext uri="{FF2B5EF4-FFF2-40B4-BE49-F238E27FC236}">
                <a16:creationId xmlns:a16="http://schemas.microsoft.com/office/drawing/2014/main" id="{F90EE25B-1B08-5E7F-87BE-1447669AA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424" y="-814392"/>
            <a:ext cx="5155602" cy="7729538"/>
          </a:xfrm>
          <a:prstGeom prst="rect">
            <a:avLst/>
          </a:prstGeom>
        </p:spPr>
      </p:pic>
      <p:sp>
        <p:nvSpPr>
          <p:cNvPr id="11" name="Oval 10">
            <a:extLst>
              <a:ext uri="{FF2B5EF4-FFF2-40B4-BE49-F238E27FC236}">
                <a16:creationId xmlns:a16="http://schemas.microsoft.com/office/drawing/2014/main" id="{97F6F1F6-4073-8809-6EA9-88DEF344DF8B}"/>
              </a:ext>
            </a:extLst>
          </p:cNvPr>
          <p:cNvSpPr/>
          <p:nvPr/>
        </p:nvSpPr>
        <p:spPr>
          <a:xfrm>
            <a:off x="6450530" y="0"/>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4800" b="1" i="0" u="none" baseline="0">
                <a:solidFill>
                  <a:srgbClr val="17458F"/>
                </a:solidFill>
              </a:rPr>
              <a:t>3</a:t>
            </a:r>
          </a:p>
        </p:txBody>
      </p:sp>
    </p:spTree>
    <p:custDataLst>
      <p:tags r:id="rId1"/>
    </p:custDataLst>
    <p:extLst>
      <p:ext uri="{BB962C8B-B14F-4D97-AF65-F5344CB8AC3E}">
        <p14:creationId xmlns:p14="http://schemas.microsoft.com/office/powerpoint/2010/main" val="408346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3410621" y="-87672"/>
            <a:ext cx="9277655" cy="6945672"/>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algn="r" rtl="0"/>
            <a:fld id="{97A94E25-127B-4C48-AF96-44BA7B823777}" type="slidenum">
              <a:rPr/>
              <a:pPr/>
              <a:t>14</a:t>
            </a:fld>
            <a:endParaRPr lang="x-es-XL"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5726557" y="2782672"/>
            <a:ext cx="6109546" cy="30786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3000" b="0" i="0" u="none" baseline="0" dirty="0">
                <a:latin typeface="Arial Narrow" panose="020B0606020202030204" pitchFamily="34" charset="0"/>
                <a:ea typeface="Arial Narrow" panose="020B0606020202030204" pitchFamily="34" charset="0"/>
                <a:cs typeface="Arial Narrow" panose="020B0606020202030204" pitchFamily="34" charset="0"/>
              </a:rPr>
              <a:t>Nuestros socios quieren y esperan que Rotary sea una organización diversa, equitativa e inclusiva. </a:t>
            </a:r>
          </a:p>
          <a:p>
            <a:pPr algn="l" rtl="0"/>
            <a:r>
              <a:rPr lang="x-es-XL" sz="3000" b="0" i="0" u="none" baseline="0" dirty="0">
                <a:latin typeface="Arial Narrow" panose="020B0606020202030204" pitchFamily="34" charset="0"/>
                <a:ea typeface="Arial Narrow" panose="020B0606020202030204" pitchFamily="34" charset="0"/>
                <a:cs typeface="Arial Narrow" panose="020B0606020202030204" pitchFamily="34" charset="0"/>
              </a:rPr>
              <a:t>Si bien la experiencia en Rotary difiere de país a país, las cuestiones relativas a la diversidad, la equidad y la inclusión son relevantes en todo el mundo.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752254" y="6088579"/>
            <a:ext cx="5071636" cy="2861763"/>
          </a:xfrm>
        </p:spPr>
        <p:txBody>
          <a:bodyPr>
            <a:noAutofit/>
          </a:bodyPr>
          <a:lstStyle/>
          <a:p>
            <a:pPr algn="l" rtl="0">
              <a:lnSpc>
                <a:spcPct val="100000"/>
              </a:lnSpc>
            </a:pPr>
            <a:r>
              <a:rPr lang="x-es-XL" sz="2800" b="1" i="0" u="none" baseline="0" dirty="0">
                <a:solidFill>
                  <a:srgbClr val="01B4E7"/>
                </a:solidFill>
              </a:rPr>
              <a:t>ROTARY.ORG/DEI</a:t>
            </a:r>
            <a:br>
              <a:rPr lang="x-es-XL" sz="3200" b="1" dirty="0">
                <a:solidFill>
                  <a:srgbClr val="01B4E7"/>
                </a:solidFill>
              </a:rPr>
            </a:br>
            <a:endParaRPr lang="x-es-XL" sz="3200" dirty="0">
              <a:solidFill>
                <a:srgbClr val="01B4E7"/>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752254" y="1386866"/>
            <a:ext cx="6439745" cy="1135062"/>
          </a:xfrm>
        </p:spPr>
        <p:txBody>
          <a:bodyPr/>
          <a:lstStyle/>
          <a:p>
            <a:pPr lvl="0" algn="l" rtl="0"/>
            <a:r>
              <a:rPr lang="x-es-XL" b="1" i="0" u="none" baseline="0" dirty="0"/>
              <a:t>Crear una cultura de inclusión en el club</a:t>
            </a:r>
          </a:p>
        </p:txBody>
      </p:sp>
      <p:pic>
        <p:nvPicPr>
          <p:cNvPr id="3" name="Picture 2" descr="Dos personas posando para una foto&#10;&#10;Description automatically generated with low confidence">
            <a:extLst>
              <a:ext uri="{FF2B5EF4-FFF2-40B4-BE49-F238E27FC236}">
                <a16:creationId xmlns:a16="http://schemas.microsoft.com/office/drawing/2014/main" id="{F014D046-50DE-71D5-CE68-1BFD026180B2}"/>
              </a:ext>
            </a:extLst>
          </p:cNvPr>
          <p:cNvPicPr>
            <a:picLocks noChangeAspect="1"/>
          </p:cNvPicPr>
          <p:nvPr/>
        </p:nvPicPr>
        <p:blipFill rotWithShape="1">
          <a:blip r:embed="rId5">
            <a:extLst>
              <a:ext uri="{28A0092B-C50C-407E-A947-70E740481C1C}">
                <a14:useLocalDpi xmlns:a14="http://schemas.microsoft.com/office/drawing/2010/main" val="0"/>
              </a:ext>
            </a:extLst>
          </a:blip>
          <a:srcRect l="28438" r="21795"/>
          <a:stretch/>
        </p:blipFill>
        <p:spPr>
          <a:xfrm>
            <a:off x="-310513" y="-87672"/>
            <a:ext cx="5184898" cy="6945672"/>
          </a:xfrm>
          <a:prstGeom prst="rect">
            <a:avLst/>
          </a:prstGeom>
        </p:spPr>
      </p:pic>
      <p:sp>
        <p:nvSpPr>
          <p:cNvPr id="10" name="Oval 9">
            <a:extLst>
              <a:ext uri="{FF2B5EF4-FFF2-40B4-BE49-F238E27FC236}">
                <a16:creationId xmlns:a16="http://schemas.microsoft.com/office/drawing/2014/main" id="{5ACB90B0-C9BD-E465-7349-18FF15DE873F}"/>
              </a:ext>
            </a:extLst>
          </p:cNvPr>
          <p:cNvSpPr/>
          <p:nvPr/>
        </p:nvSpPr>
        <p:spPr>
          <a:xfrm>
            <a:off x="4288491" y="225613"/>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4800" b="1" i="0" u="none" baseline="0">
                <a:solidFill>
                  <a:srgbClr val="58585A"/>
                </a:solidFill>
              </a:rPr>
              <a:t>4</a:t>
            </a:r>
          </a:p>
        </p:txBody>
      </p:sp>
    </p:spTree>
    <p:custDataLst>
      <p:tags r:id="rId1"/>
    </p:custDataLst>
    <p:extLst>
      <p:ext uri="{BB962C8B-B14F-4D97-AF65-F5344CB8AC3E}">
        <p14:creationId xmlns:p14="http://schemas.microsoft.com/office/powerpoint/2010/main" val="91822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txBox="1">
            <a:spLocks/>
          </p:cNvSpPr>
          <p:nvPr/>
        </p:nvSpPr>
        <p:spPr>
          <a:xfrm>
            <a:off x="-2" y="0"/>
            <a:ext cx="8811491" cy="685800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x-es-XL" dirty="0"/>
          </a:p>
        </p:txBody>
      </p:sp>
      <p:pic>
        <p:nvPicPr>
          <p:cNvPr id="3" name="Picture 2" descr="Un grupo de personas posando para una foto&#10;&#10;Descripción generada automáticamente">
            <a:extLst>
              <a:ext uri="{FF2B5EF4-FFF2-40B4-BE49-F238E27FC236}">
                <a16:creationId xmlns:a16="http://schemas.microsoft.com/office/drawing/2014/main" id="{9469459A-6FDC-47C7-CD28-FCC5F434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7571" y="-99785"/>
            <a:ext cx="5146747" cy="7720121"/>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algn="r" rtl="0"/>
            <a:fld id="{97A94E25-127B-4C48-AF96-44BA7B823777}" type="slidenum">
              <a:rPr/>
              <a:pPr/>
              <a:t>15</a:t>
            </a:fld>
            <a:endParaRPr lang="x-es-XL"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975724" y="3023702"/>
            <a:ext cx="5783427"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3000" b="0" i="0" u="none" baseline="0" dirty="0">
                <a:latin typeface="Arial Narrow" panose="020B0606020202030204" pitchFamily="34" charset="0"/>
                <a:ea typeface="Arial Narrow" panose="020B0606020202030204" pitchFamily="34" charset="0"/>
                <a:cs typeface="Arial Narrow" panose="020B0606020202030204" pitchFamily="34" charset="0"/>
              </a:rPr>
              <a:t>«La base sobre la que se </a:t>
            </a:r>
            <a:br>
              <a:rPr lang="x-es-XL" sz="3000" dirty="0">
                <a:latin typeface="Arial Narrow" panose="020B0606020202030204" pitchFamily="34" charset="0"/>
              </a:rPr>
            </a:br>
            <a:r>
              <a:rPr lang="x-es-XL" sz="3000" b="0" i="0" u="none" baseline="0" dirty="0">
                <a:latin typeface="Arial Narrow" panose="020B0606020202030204" pitchFamily="34" charset="0"/>
                <a:ea typeface="Arial Narrow" panose="020B0606020202030204" pitchFamily="34" charset="0"/>
                <a:cs typeface="Arial Narrow" panose="020B0606020202030204" pitchFamily="34" charset="0"/>
              </a:rPr>
              <a:t>ha construido Rotary es la amistad; </a:t>
            </a:r>
          </a:p>
          <a:p>
            <a:pPr algn="l" rtl="0"/>
            <a:r>
              <a:rPr lang="x-es-XL" sz="3000" b="0" i="0" u="none" baseline="0" dirty="0">
                <a:latin typeface="Arial Narrow" panose="020B0606020202030204" pitchFamily="34" charset="0"/>
                <a:ea typeface="Arial Narrow" panose="020B0606020202030204" pitchFamily="34" charset="0"/>
                <a:cs typeface="Arial Narrow" panose="020B0606020202030204" pitchFamily="34" charset="0"/>
              </a:rPr>
              <a:t>no podría haberse mantenido sobre un </a:t>
            </a:r>
            <a:br>
              <a:rPr lang="x-es-XL" sz="3000" dirty="0">
                <a:latin typeface="Arial Narrow" panose="020B0606020202030204" pitchFamily="34" charset="0"/>
              </a:rPr>
            </a:br>
            <a:r>
              <a:rPr lang="x-es-XL" sz="3000" b="0" i="0" u="none" baseline="0" dirty="0">
                <a:latin typeface="Arial Narrow" panose="020B0606020202030204" pitchFamily="34" charset="0"/>
                <a:ea typeface="Arial Narrow" panose="020B0606020202030204" pitchFamily="34" charset="0"/>
                <a:cs typeface="Arial Narrow" panose="020B0606020202030204" pitchFamily="34" charset="0"/>
              </a:rPr>
              <a:t>cimiento menos firme».</a:t>
            </a:r>
          </a:p>
          <a:p>
            <a:pPr algn="l" rtl="0"/>
            <a:r>
              <a:rPr lang="x-es-XL" sz="3000" b="0" i="0" u="none" baseline="0" dirty="0">
                <a:latin typeface="Arial Narrow" panose="020B0606020202030204" pitchFamily="34" charset="0"/>
                <a:ea typeface="Arial Narrow" panose="020B0606020202030204" pitchFamily="34" charset="0"/>
                <a:cs typeface="Arial Narrow" panose="020B0606020202030204" pitchFamily="34" charset="0"/>
              </a:rPr>
              <a:t>- PAUL HARRIS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975724" y="5743535"/>
            <a:ext cx="6716441" cy="2861763"/>
          </a:xfrm>
        </p:spPr>
        <p:txBody>
          <a:bodyPr>
            <a:noAutofit/>
          </a:bodyPr>
          <a:lstStyle/>
          <a:p>
            <a:pPr algn="l" rtl="0">
              <a:lnSpc>
                <a:spcPct val="100000"/>
              </a:lnSpc>
            </a:pPr>
            <a:r>
              <a:rPr lang="x-es-XL" sz="2800" b="1" i="0" u="none" baseline="0">
                <a:solidFill>
                  <a:srgbClr val="01B4E7"/>
                </a:solidFill>
              </a:rPr>
              <a:t>ROTARY.ORG/JOIN</a:t>
            </a:r>
            <a:br>
              <a:rPr lang="x-es-XL" sz="3200" b="1"/>
            </a:br>
            <a:endParaRPr lang="x-es-XL" sz="3200" dirty="0"/>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33400" y="1370100"/>
            <a:ext cx="5783427" cy="1135062"/>
          </a:xfrm>
        </p:spPr>
        <p:txBody>
          <a:bodyPr/>
          <a:lstStyle/>
          <a:p>
            <a:pPr algn="l" rtl="0"/>
            <a:r>
              <a:rPr lang="x-es-XL" sz="3600" b="1" i="0" u="none" baseline="0" dirty="0"/>
              <a:t>Reservar tiempo para que los socios establezcan relaciones</a:t>
            </a:r>
          </a:p>
        </p:txBody>
      </p:sp>
      <p:sp>
        <p:nvSpPr>
          <p:cNvPr id="11" name="Oval 10">
            <a:extLst>
              <a:ext uri="{FF2B5EF4-FFF2-40B4-BE49-F238E27FC236}">
                <a16:creationId xmlns:a16="http://schemas.microsoft.com/office/drawing/2014/main" id="{97F6F1F6-4073-8809-6EA9-88DEF344DF8B}"/>
              </a:ext>
            </a:extLst>
          </p:cNvPr>
          <p:cNvSpPr/>
          <p:nvPr/>
        </p:nvSpPr>
        <p:spPr>
          <a:xfrm>
            <a:off x="6450530" y="292839"/>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4800" b="1" i="0" u="none" baseline="0">
                <a:solidFill>
                  <a:srgbClr val="17458F"/>
                </a:solidFill>
              </a:rPr>
              <a:t>5</a:t>
            </a:r>
          </a:p>
        </p:txBody>
      </p:sp>
    </p:spTree>
    <p:custDataLst>
      <p:tags r:id="rId1"/>
    </p:custDataLst>
    <p:extLst>
      <p:ext uri="{BB962C8B-B14F-4D97-AF65-F5344CB8AC3E}">
        <p14:creationId xmlns:p14="http://schemas.microsoft.com/office/powerpoint/2010/main" val="25336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 grupo de personas de pie junto a un carrito con alimentos&#10;&#10;Descripción generada automáticamente">
            <a:extLst>
              <a:ext uri="{FF2B5EF4-FFF2-40B4-BE49-F238E27FC236}">
                <a16:creationId xmlns:a16="http://schemas.microsoft.com/office/drawing/2014/main" id="{8D4A81D4-A02C-1FAC-F994-819E6015C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50" y="-4565757"/>
            <a:ext cx="12950283" cy="14978639"/>
          </a:xfrm>
          <a:prstGeom prst="rect">
            <a:avLst/>
          </a:prstGeom>
        </p:spPr>
      </p:pic>
      <p:sp>
        <p:nvSpPr>
          <p:cNvPr id="16" name="Rectangle 15"/>
          <p:cNvSpPr/>
          <p:nvPr/>
        </p:nvSpPr>
        <p:spPr>
          <a:xfrm>
            <a:off x="-112616" y="2934060"/>
            <a:ext cx="12304616" cy="392393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5" name="Slide Number Placeholder 4"/>
          <p:cNvSpPr>
            <a:spLocks noGrp="1"/>
          </p:cNvSpPr>
          <p:nvPr>
            <p:ph type="sldNum" sz="quarter" idx="12"/>
          </p:nvPr>
        </p:nvSpPr>
        <p:spPr/>
        <p:txBody>
          <a:bodyPr/>
          <a:lstStyle/>
          <a:p>
            <a:pPr algn="r" rtl="0"/>
            <a:fld id="{97A94E25-127B-4C48-AF96-44BA7B823777}" type="slidenum">
              <a:rPr/>
              <a:pPr/>
              <a:t>16</a:t>
            </a:fld>
            <a:endParaRPr lang="x-es-XL" dirty="0"/>
          </a:p>
        </p:txBody>
      </p:sp>
      <p:sp>
        <p:nvSpPr>
          <p:cNvPr id="11" name="Rectangle 10"/>
          <p:cNvSpPr/>
          <p:nvPr/>
        </p:nvSpPr>
        <p:spPr>
          <a:xfrm>
            <a:off x="761135" y="2524907"/>
            <a:ext cx="4976308" cy="834604"/>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solidFill>
                <a:srgbClr val="01B4E7"/>
              </a:solidFill>
            </a:endParaRPr>
          </a:p>
        </p:txBody>
      </p:sp>
      <p:sp>
        <p:nvSpPr>
          <p:cNvPr id="9" name="Rectangle 8"/>
          <p:cNvSpPr/>
          <p:nvPr/>
        </p:nvSpPr>
        <p:spPr>
          <a:xfrm>
            <a:off x="571282" y="2412199"/>
            <a:ext cx="4864478" cy="834603"/>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10" name="TextBox 9"/>
          <p:cNvSpPr txBox="1"/>
          <p:nvPr/>
        </p:nvSpPr>
        <p:spPr>
          <a:xfrm>
            <a:off x="933123" y="2509202"/>
            <a:ext cx="6442235" cy="646331"/>
          </a:xfrm>
          <a:prstGeom prst="rect">
            <a:avLst/>
          </a:prstGeom>
          <a:noFill/>
        </p:spPr>
        <p:txBody>
          <a:bodyPr wrap="square" rtlCol="0">
            <a:spAutoFit/>
          </a:bodyPr>
          <a:lstStyle/>
          <a:p>
            <a:pPr algn="l" rtl="0"/>
            <a:r>
              <a:rPr lang="x-es-XL" sz="3600" b="1" i="0" u="none" baseline="0">
                <a:solidFill>
                  <a:schemeClr val="bg1"/>
                </a:solidFill>
              </a:rPr>
              <a:t>TOMEMOS ACCIÓN</a:t>
            </a:r>
          </a:p>
        </p:txBody>
      </p:sp>
      <p:sp>
        <p:nvSpPr>
          <p:cNvPr id="20" name="Subtitle 52">
            <a:extLst>
              <a:ext uri="{FF2B5EF4-FFF2-40B4-BE49-F238E27FC236}">
                <a16:creationId xmlns:a16="http://schemas.microsoft.com/office/drawing/2014/main" id="{B358482D-91A1-4E7B-A8BC-6BCA29C29614}"/>
              </a:ext>
            </a:extLst>
          </p:cNvPr>
          <p:cNvSpPr txBox="1">
            <a:spLocks/>
          </p:cNvSpPr>
          <p:nvPr/>
        </p:nvSpPr>
        <p:spPr>
          <a:xfrm>
            <a:off x="1193372" y="3533341"/>
            <a:ext cx="9805256" cy="2905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100000"/>
              </a:lnSpc>
            </a:pPr>
            <a:r>
              <a:rPr lang="x-es-XL" sz="32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Liderar para servir</a:t>
            </a:r>
          </a:p>
          <a:p>
            <a:pPr algn="l" rtl="0">
              <a:lnSpc>
                <a:spcPct val="100000"/>
              </a:lnSpc>
            </a:pPr>
            <a:r>
              <a:rPr lang="x-es-XL" sz="32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Mejorar nuestras reuniones</a:t>
            </a:r>
          </a:p>
          <a:p>
            <a:pPr algn="l" rtl="0">
              <a:lnSpc>
                <a:spcPct val="100000"/>
              </a:lnSpc>
            </a:pPr>
            <a:r>
              <a:rPr lang="x-es-XL" sz="32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Servir de manera significativa</a:t>
            </a:r>
          </a:p>
          <a:p>
            <a:pPr algn="l" rtl="0">
              <a:lnSpc>
                <a:spcPct val="100000"/>
              </a:lnSpc>
            </a:pPr>
            <a:r>
              <a:rPr lang="x-es-XL" sz="32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Crear una cultura de inclusión en el club</a:t>
            </a:r>
          </a:p>
          <a:p>
            <a:pPr algn="l" rtl="0">
              <a:lnSpc>
                <a:spcPct val="100000"/>
              </a:lnSpc>
            </a:pPr>
            <a:r>
              <a:rPr lang="x-es-XL" sz="32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Reservar tiempo para que los socios establezcan relaciones</a:t>
            </a:r>
          </a:p>
          <a:p>
            <a:pPr marL="514350" indent="-514350" algn="l" rtl="0">
              <a:lnSpc>
                <a:spcPct val="100000"/>
              </a:lnSpc>
              <a:buFont typeface="+mj-lt"/>
              <a:buAutoNum type="arabicPeriod"/>
            </a:pPr>
            <a:endParaRPr lang="x-es-XL" sz="2800" b="1" dirty="0">
              <a:solidFill>
                <a:srgbClr val="58585A"/>
              </a:solidFill>
            </a:endParaRPr>
          </a:p>
          <a:p>
            <a:pPr marL="514350" indent="-514350" algn="l" rtl="0">
              <a:lnSpc>
                <a:spcPct val="100000"/>
              </a:lnSpc>
              <a:buFont typeface="+mj-lt"/>
              <a:buAutoNum type="arabicPeriod"/>
            </a:pPr>
            <a:endParaRPr lang="x-es-XL" sz="3200" dirty="0">
              <a:solidFill>
                <a:srgbClr val="58585A"/>
              </a:solidFill>
            </a:endParaRPr>
          </a:p>
        </p:txBody>
      </p:sp>
    </p:spTree>
    <p:custDataLst>
      <p:tags r:id="rId1"/>
    </p:custDataLst>
    <p:extLst>
      <p:ext uri="{BB962C8B-B14F-4D97-AF65-F5344CB8AC3E}">
        <p14:creationId xmlns:p14="http://schemas.microsoft.com/office/powerpoint/2010/main" val="297442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lgn="r" rtl="0"/>
            <a:fld id="{97A94E25-127B-4C48-AF96-44BA7B823777}" type="slidenum">
              <a:rPr/>
              <a:pPr/>
              <a:t>2</a:t>
            </a:fld>
            <a:endParaRPr lang="x-es-XL" dirty="0"/>
          </a:p>
        </p:txBody>
      </p:sp>
      <p:sp>
        <p:nvSpPr>
          <p:cNvPr id="5" name="Text Placeholder 4"/>
          <p:cNvSpPr>
            <a:spLocks noGrp="1"/>
          </p:cNvSpPr>
          <p:nvPr>
            <p:ph type="body" sz="quarter" idx="4294967295"/>
          </p:nvPr>
        </p:nvSpPr>
        <p:spPr>
          <a:xfrm>
            <a:off x="8653883" y="4818007"/>
            <a:ext cx="3234375" cy="2973079"/>
          </a:xfrm>
        </p:spPr>
        <p:txBody>
          <a:bodyPr>
            <a:normAutofit/>
          </a:bodyPr>
          <a:lstStyle/>
          <a:p>
            <a:pPr marL="0" indent="0" algn="ctr" rtl="0">
              <a:buNone/>
            </a:pPr>
            <a:r>
              <a:rPr lang="x-es-XL" sz="3200" b="0" i="0" u="none" baseline="0" dirty="0">
                <a:solidFill>
                  <a:srgbClr val="58585A"/>
                </a:solidFill>
                <a:latin typeface="Arial Narrow" panose="020B0606020202030204" pitchFamily="34" charset="0"/>
                <a:ea typeface="Arial Narrow" panose="020B0606020202030204" pitchFamily="34" charset="0"/>
                <a:cs typeface="Arial Narrow" panose="020B0606020202030204" pitchFamily="34" charset="0"/>
              </a:rPr>
              <a:t>FUNDAR Y CULTIVAR NUEVOS CLUBES</a:t>
            </a:r>
          </a:p>
        </p:txBody>
      </p:sp>
      <p:sp>
        <p:nvSpPr>
          <p:cNvPr id="9" name="Text Placeholder 4"/>
          <p:cNvSpPr txBox="1">
            <a:spLocks/>
          </p:cNvSpPr>
          <p:nvPr/>
        </p:nvSpPr>
        <p:spPr>
          <a:xfrm>
            <a:off x="207799" y="4872595"/>
            <a:ext cx="4037166" cy="32401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Font typeface="Arial" panose="020B0604020202020204" pitchFamily="34" charset="0"/>
              <a:buNone/>
            </a:pPr>
            <a:r>
              <a:rPr lang="x-es-XL" sz="3200" b="0" i="0" u="none" baseline="0" dirty="0">
                <a:solidFill>
                  <a:srgbClr val="58585A"/>
                </a:solidFill>
                <a:latin typeface="Arial Narrow" panose="020B0606020202030204" pitchFamily="34" charset="0"/>
                <a:ea typeface="Arial Narrow" panose="020B0606020202030204" pitchFamily="34" charset="0"/>
                <a:cs typeface="Arial Narrow" panose="020B0606020202030204" pitchFamily="34" charset="0"/>
              </a:rPr>
              <a:t>DAR LA BIENVENIDA A NUEVOS Y DIVERSOS SOCIOS</a:t>
            </a:r>
          </a:p>
          <a:p>
            <a:pPr marL="0" indent="0" algn="l" rtl="0">
              <a:lnSpc>
                <a:spcPct val="120000"/>
              </a:lnSpc>
              <a:buNone/>
            </a:pPr>
            <a:r>
              <a:rPr lang="x-es-XL" sz="3000" b="0" i="0" u="none" baseline="0" dirty="0">
                <a:solidFill>
                  <a:srgbClr val="58585A"/>
                </a:solidFill>
              </a:rPr>
              <a:t>	</a:t>
            </a:r>
          </a:p>
        </p:txBody>
      </p:sp>
      <p:sp>
        <p:nvSpPr>
          <p:cNvPr id="10" name="Text Placeholder 4"/>
          <p:cNvSpPr txBox="1">
            <a:spLocks/>
          </p:cNvSpPr>
          <p:nvPr/>
        </p:nvSpPr>
        <p:spPr>
          <a:xfrm>
            <a:off x="4253025" y="4872595"/>
            <a:ext cx="4118410" cy="3371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Font typeface="Arial" panose="020B0604020202020204" pitchFamily="34" charset="0"/>
              <a:buNone/>
            </a:pPr>
            <a:r>
              <a:rPr lang="x-es-XL" sz="3200" b="0" i="0" u="none" baseline="0" dirty="0">
                <a:solidFill>
                  <a:srgbClr val="58585A"/>
                </a:solidFill>
                <a:latin typeface="Arial Narrow" panose="020B0606020202030204" pitchFamily="34" charset="0"/>
                <a:ea typeface="Arial Narrow" panose="020B0606020202030204" pitchFamily="34" charset="0"/>
                <a:cs typeface="Arial Narrow" panose="020B0606020202030204" pitchFamily="34" charset="0"/>
              </a:rPr>
              <a:t>ADOPTAR UNA CULTURA DE CUIDADO A LOS SOCIOS</a:t>
            </a:r>
          </a:p>
        </p:txBody>
      </p:sp>
      <p:sp>
        <p:nvSpPr>
          <p:cNvPr id="13" name="Title 7"/>
          <p:cNvSpPr txBox="1">
            <a:spLocks/>
          </p:cNvSpPr>
          <p:nvPr/>
        </p:nvSpPr>
        <p:spPr>
          <a:xfrm>
            <a:off x="-1" y="0"/>
            <a:ext cx="12192001" cy="1637275"/>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x-es-XL" dirty="0"/>
          </a:p>
        </p:txBody>
      </p:sp>
      <p:sp>
        <p:nvSpPr>
          <p:cNvPr id="2" name="TextBox 1"/>
          <p:cNvSpPr txBox="1"/>
          <p:nvPr/>
        </p:nvSpPr>
        <p:spPr>
          <a:xfrm>
            <a:off x="479904" y="115570"/>
            <a:ext cx="9494275" cy="1446550"/>
          </a:xfrm>
          <a:prstGeom prst="rect">
            <a:avLst/>
          </a:prstGeom>
          <a:noFill/>
        </p:spPr>
        <p:txBody>
          <a:bodyPr wrap="square" rtlCol="0">
            <a:spAutoFit/>
          </a:bodyPr>
          <a:lstStyle/>
          <a:p>
            <a:pPr algn="l" rtl="0"/>
            <a:r>
              <a:rPr lang="x-es-XL" sz="4400" b="1" i="0" u="none" baseline="0">
                <a:solidFill>
                  <a:schemeClr val="bg1"/>
                </a:solidFill>
              </a:rPr>
              <a:t>LOS TRES PILARES DEL CRECIMIENTO SOSTENIBLE</a:t>
            </a:r>
          </a:p>
        </p:txBody>
      </p:sp>
      <p:cxnSp>
        <p:nvCxnSpPr>
          <p:cNvPr id="4" name="Straight Connector 3"/>
          <p:cNvCxnSpPr>
            <a:cxnSpLocks/>
          </p:cNvCxnSpPr>
          <p:nvPr/>
        </p:nvCxnSpPr>
        <p:spPr>
          <a:xfrm flipH="1">
            <a:off x="4205847" y="1895000"/>
            <a:ext cx="31512" cy="4515103"/>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H="1">
            <a:off x="8272577" y="1878273"/>
            <a:ext cx="2" cy="4426274"/>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8" name="Picture 7" descr="Un fondo negro con un cuadrado negro&#10;&#10; Descripción generada automáticamente">
            <a:extLst>
              <a:ext uri="{FF2B5EF4-FFF2-40B4-BE49-F238E27FC236}">
                <a16:creationId xmlns:a16="http://schemas.microsoft.com/office/drawing/2014/main" id="{06923DE3-5D53-C274-A28D-3B3616652F77}"/>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289505" y="2573525"/>
            <a:ext cx="1963133" cy="1963133"/>
          </a:xfrm>
          <a:prstGeom prst="rect">
            <a:avLst/>
          </a:prstGeom>
          <a:ln>
            <a:noFill/>
          </a:ln>
          <a:effectLst>
            <a:outerShdw blurRad="292100" dist="139700" dir="2700000" algn="tl" rotWithShape="0">
              <a:srgbClr val="333333">
                <a:alpha val="65000"/>
              </a:srgbClr>
            </a:outerShdw>
          </a:effectLst>
        </p:spPr>
      </p:pic>
      <p:pic>
        <p:nvPicPr>
          <p:cNvPr id="12" name="Picture 11" descr="Un fondo negro con un cuadrado negro&#10;&#10; Descripción generada automáticamente">
            <a:extLst>
              <a:ext uri="{FF2B5EF4-FFF2-40B4-BE49-F238E27FC236}">
                <a16:creationId xmlns:a16="http://schemas.microsoft.com/office/drawing/2014/main" id="{A2BD5C55-9DAD-D623-158C-39074EC57C3D}"/>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0318" y="2164842"/>
            <a:ext cx="2371816" cy="2371816"/>
          </a:xfrm>
          <a:prstGeom prst="rect">
            <a:avLst/>
          </a:prstGeom>
          <a:ln>
            <a:noFill/>
          </a:ln>
          <a:effectLst>
            <a:outerShdw blurRad="292100" dist="139700" dir="2700000" algn="tl" rotWithShape="0">
              <a:srgbClr val="333333">
                <a:alpha val="65000"/>
              </a:srgbClr>
            </a:outerShdw>
          </a:effectLst>
        </p:spPr>
      </p:pic>
      <p:pic>
        <p:nvPicPr>
          <p:cNvPr id="17" name="Picture 16" descr="Un fondo negro con un cuadrado negro&#10;&#10; Descripción generada automáticamente">
            <a:extLst>
              <a:ext uri="{FF2B5EF4-FFF2-40B4-BE49-F238E27FC236}">
                <a16:creationId xmlns:a16="http://schemas.microsoft.com/office/drawing/2014/main" id="{BF68E7DA-06F4-BFA0-CD08-7DE4F40063B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95232" y="1980035"/>
            <a:ext cx="2556623" cy="255662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15981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b="10099"/>
          <a:stretch/>
        </p:blipFill>
        <p:spPr bwMode="auto">
          <a:xfrm>
            <a:off x="-352925" y="-1531186"/>
            <a:ext cx="12544925" cy="84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52924" y="-112448"/>
            <a:ext cx="12544924" cy="7039721"/>
          </a:xfrm>
          <a:prstGeom prst="rect">
            <a:avLst/>
          </a:prstGeom>
          <a:solidFill>
            <a:srgbClr val="58585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30" name="Rectangle 29"/>
          <p:cNvSpPr/>
          <p:nvPr/>
        </p:nvSpPr>
        <p:spPr>
          <a:xfrm>
            <a:off x="4927614" y="1655925"/>
            <a:ext cx="2626738" cy="1041045"/>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12" name="Text Placeholder 11"/>
          <p:cNvSpPr>
            <a:spLocks noGrp="1"/>
          </p:cNvSpPr>
          <p:nvPr>
            <p:ph type="body" sz="quarter" idx="14"/>
          </p:nvPr>
        </p:nvSpPr>
        <p:spPr>
          <a:xfrm>
            <a:off x="536037" y="-112448"/>
            <a:ext cx="3675015" cy="1135062"/>
          </a:xfrm>
        </p:spPr>
        <p:txBody>
          <a:bodyPr/>
          <a:lstStyle/>
          <a:p>
            <a:pPr algn="l" rtl="0"/>
            <a:r>
              <a:rPr lang="x-es-XL" b="1" i="0" u="none" baseline="0"/>
              <a:t>ROTARY</a:t>
            </a:r>
          </a:p>
        </p:txBody>
      </p:sp>
      <p:sp>
        <p:nvSpPr>
          <p:cNvPr id="5" name="Slide Number Placeholder 4"/>
          <p:cNvSpPr>
            <a:spLocks noGrp="1"/>
          </p:cNvSpPr>
          <p:nvPr>
            <p:ph type="sldNum" sz="quarter" idx="12"/>
          </p:nvPr>
        </p:nvSpPr>
        <p:spPr/>
        <p:txBody>
          <a:bodyPr/>
          <a:lstStyle/>
          <a:p>
            <a:pPr algn="r" rtl="0"/>
            <a:fld id="{97A94E25-127B-4C48-AF96-44BA7B823777}" type="slidenum">
              <a:rPr/>
              <a:pPr/>
              <a:t>3</a:t>
            </a:fld>
            <a:endParaRPr lang="x-es-XL" dirty="0"/>
          </a:p>
        </p:txBody>
      </p:sp>
      <p:sp>
        <p:nvSpPr>
          <p:cNvPr id="31" name="Subtitle 9"/>
          <p:cNvSpPr txBox="1">
            <a:spLocks/>
          </p:cNvSpPr>
          <p:nvPr/>
        </p:nvSpPr>
        <p:spPr>
          <a:xfrm>
            <a:off x="2581265" y="5473185"/>
            <a:ext cx="2444160" cy="9570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6000" b="0" i="0" u="none" baseline="0">
                <a:latin typeface="Arial Narrow" panose="020B0606020202030204" pitchFamily="34" charset="0"/>
                <a:ea typeface="Arial Narrow" panose="020B0606020202030204" pitchFamily="34" charset="0"/>
                <a:cs typeface="Arial Narrow" panose="020B0606020202030204" pitchFamily="34" charset="0"/>
              </a:rPr>
              <a:t>26 %</a:t>
            </a:r>
          </a:p>
        </p:txBody>
      </p:sp>
      <p:sp>
        <p:nvSpPr>
          <p:cNvPr id="35" name="Subtitle 9"/>
          <p:cNvSpPr txBox="1">
            <a:spLocks/>
          </p:cNvSpPr>
          <p:nvPr/>
        </p:nvSpPr>
        <p:spPr>
          <a:xfrm>
            <a:off x="8112743" y="5473185"/>
            <a:ext cx="2136602" cy="6205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6000" b="0" i="0" u="none" baseline="0">
                <a:latin typeface="Arial Narrow" panose="020B0606020202030204" pitchFamily="34" charset="0"/>
                <a:ea typeface="Arial Narrow" panose="020B0606020202030204" pitchFamily="34" charset="0"/>
                <a:cs typeface="Arial Narrow" panose="020B0606020202030204" pitchFamily="34" charset="0"/>
              </a:rPr>
              <a:t>47 %</a:t>
            </a:r>
          </a:p>
        </p:txBody>
      </p:sp>
      <p:sp>
        <p:nvSpPr>
          <p:cNvPr id="36" name="Text Placeholder 11"/>
          <p:cNvSpPr txBox="1">
            <a:spLocks/>
          </p:cNvSpPr>
          <p:nvPr/>
        </p:nvSpPr>
        <p:spPr>
          <a:xfrm>
            <a:off x="7783238" y="-65350"/>
            <a:ext cx="3490351"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cap="all" baseline="0">
                <a:solidFill>
                  <a:schemeClr val="bg1"/>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x-es-XL" b="1" i="0" u="none" baseline="0"/>
              <a:t>ROTARACT</a:t>
            </a:r>
          </a:p>
        </p:txBody>
      </p:sp>
      <p:sp>
        <p:nvSpPr>
          <p:cNvPr id="44" name="TextBox 43"/>
          <p:cNvSpPr txBox="1"/>
          <p:nvPr/>
        </p:nvSpPr>
        <p:spPr>
          <a:xfrm>
            <a:off x="193741" y="6223324"/>
            <a:ext cx="2145538" cy="378197"/>
          </a:xfrm>
          <a:prstGeom prst="rect">
            <a:avLst/>
          </a:prstGeom>
          <a:noFill/>
        </p:spPr>
        <p:txBody>
          <a:bodyPr wrap="square" rtlCol="0">
            <a:spAutoFit/>
          </a:bodyPr>
          <a:lstStyle/>
          <a:p>
            <a:pPr algn="l" rtl="0"/>
            <a:r>
              <a:rPr lang="x-es-XL" b="0" i="0" u="none" baseline="0" dirty="0">
                <a:solidFill>
                  <a:schemeClr val="bg1"/>
                </a:solidFill>
              </a:rPr>
              <a:t>1 de julio de 2023</a:t>
            </a:r>
          </a:p>
        </p:txBody>
      </p:sp>
      <p:sp>
        <p:nvSpPr>
          <p:cNvPr id="32" name="Rectangle 31"/>
          <p:cNvSpPr/>
          <p:nvPr/>
        </p:nvSpPr>
        <p:spPr>
          <a:xfrm>
            <a:off x="4803544" y="1542699"/>
            <a:ext cx="2635119" cy="101919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solidFill>
                <a:srgbClr val="01B4E7"/>
              </a:solidFill>
            </a:endParaRPr>
          </a:p>
        </p:txBody>
      </p:sp>
      <p:sp>
        <p:nvSpPr>
          <p:cNvPr id="38" name="TextBox 37"/>
          <p:cNvSpPr txBox="1"/>
          <p:nvPr/>
        </p:nvSpPr>
        <p:spPr>
          <a:xfrm>
            <a:off x="4875233" y="1718505"/>
            <a:ext cx="2508624" cy="584775"/>
          </a:xfrm>
          <a:prstGeom prst="rect">
            <a:avLst/>
          </a:prstGeom>
          <a:noFill/>
        </p:spPr>
        <p:txBody>
          <a:bodyPr wrap="square" rtlCol="0">
            <a:spAutoFit/>
          </a:bodyPr>
          <a:lstStyle/>
          <a:p>
            <a:pPr algn="ctr" rtl="0"/>
            <a:r>
              <a:rPr lang="x-es-XL" sz="3200" b="1" i="0" u="none" baseline="0">
                <a:solidFill>
                  <a:schemeClr val="bg1"/>
                </a:solidFill>
              </a:rPr>
              <a:t>SOCIOS</a:t>
            </a:r>
          </a:p>
        </p:txBody>
      </p:sp>
      <p:sp>
        <p:nvSpPr>
          <p:cNvPr id="22" name="Subtitle 9"/>
          <p:cNvSpPr txBox="1">
            <a:spLocks/>
          </p:cNvSpPr>
          <p:nvPr/>
        </p:nvSpPr>
        <p:spPr>
          <a:xfrm>
            <a:off x="193741" y="3441594"/>
            <a:ext cx="6271935" cy="8454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6000" b="0" i="0" u="none" baseline="0" dirty="0">
                <a:latin typeface="Arial Narrow" panose="020B0606020202030204" pitchFamily="34" charset="0"/>
                <a:ea typeface="Arial Narrow" panose="020B0606020202030204" pitchFamily="34" charset="0"/>
                <a:cs typeface="Arial Narrow" panose="020B0606020202030204" pitchFamily="34" charset="0"/>
              </a:rPr>
              <a:t>36,860</a:t>
            </a:r>
            <a:br>
              <a:rPr lang="x-es-XL" sz="4000" dirty="0">
                <a:latin typeface="Arial Narrow" panose="020B0606020202030204" pitchFamily="34" charset="0"/>
              </a:rPr>
            </a:br>
            <a:r>
              <a:rPr lang="x-es-XL" sz="2800" b="1" i="0" u="none" baseline="0" dirty="0">
                <a:latin typeface="Arial Narrow" panose="020B0606020202030204" pitchFamily="34" charset="0"/>
                <a:ea typeface="Arial Narrow" panose="020B0606020202030204" pitchFamily="34" charset="0"/>
                <a:cs typeface="Arial Narrow" panose="020B0606020202030204" pitchFamily="34" charset="0"/>
              </a:rPr>
              <a:t>+11</a:t>
            </a:r>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 desde el 1 de julio de 2022</a:t>
            </a:r>
            <a:r>
              <a:rPr lang="x-es-XL" sz="4000" b="0" i="0" u="none" baseline="0" dirty="0"/>
              <a:t>	</a:t>
            </a:r>
          </a:p>
        </p:txBody>
      </p:sp>
      <p:sp>
        <p:nvSpPr>
          <p:cNvPr id="24" name="Subtitle 9"/>
          <p:cNvSpPr txBox="1">
            <a:spLocks/>
          </p:cNvSpPr>
          <p:nvPr/>
        </p:nvSpPr>
        <p:spPr>
          <a:xfrm>
            <a:off x="7678422" y="1380558"/>
            <a:ext cx="5073101" cy="20802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6000" b="0" i="0" u="none" baseline="0" dirty="0">
                <a:latin typeface="Arial Narrow" panose="020B0606020202030204" pitchFamily="34" charset="0"/>
                <a:ea typeface="Arial Narrow" panose="020B0606020202030204" pitchFamily="34" charset="0"/>
                <a:cs typeface="Arial Narrow" panose="020B0606020202030204" pitchFamily="34" charset="0"/>
              </a:rPr>
              <a:t>164 416 </a:t>
            </a:r>
          </a:p>
          <a:p>
            <a:pPr algn="l" rtl="0"/>
            <a:r>
              <a:rPr lang="x-es-XL" sz="2800" b="1" i="0" u="none" baseline="0" dirty="0">
                <a:latin typeface="Arial Narrow" panose="020B0606020202030204" pitchFamily="34" charset="0"/>
                <a:ea typeface="Arial Narrow" panose="020B0606020202030204" pitchFamily="34" charset="0"/>
                <a:cs typeface="Arial Narrow" panose="020B0606020202030204" pitchFamily="34" charset="0"/>
              </a:rPr>
              <a:t>-</a:t>
            </a:r>
            <a:r>
              <a:rPr lang="x-es-XL" sz="2000" b="1" i="0" u="none" baseline="0" dirty="0">
                <a:latin typeface="Arial Narrow" panose="020B0606020202030204" pitchFamily="34" charset="0"/>
                <a:ea typeface="Arial Narrow" panose="020B0606020202030204" pitchFamily="34" charset="0"/>
                <a:cs typeface="Arial Narrow" panose="020B0606020202030204" pitchFamily="34" charset="0"/>
              </a:rPr>
              <a:t> </a:t>
            </a:r>
            <a:r>
              <a:rPr lang="x-es-XL" sz="2800" b="1" i="0" u="none" baseline="0" dirty="0">
                <a:latin typeface="Arial Narrow" panose="020B0606020202030204" pitchFamily="34" charset="0"/>
                <a:ea typeface="Arial Narrow" panose="020B0606020202030204" pitchFamily="34" charset="0"/>
                <a:cs typeface="Arial Narrow" panose="020B0606020202030204" pitchFamily="34" charset="0"/>
              </a:rPr>
              <a:t>43 545 </a:t>
            </a:r>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desde el 1 julio de 2022</a:t>
            </a:r>
          </a:p>
        </p:txBody>
      </p:sp>
      <p:sp>
        <p:nvSpPr>
          <p:cNvPr id="33" name="Rectangle 32"/>
          <p:cNvSpPr/>
          <p:nvPr/>
        </p:nvSpPr>
        <p:spPr>
          <a:xfrm>
            <a:off x="4913906" y="3548985"/>
            <a:ext cx="2626738" cy="1041045"/>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25" name="Subtitle 9"/>
          <p:cNvSpPr txBox="1">
            <a:spLocks/>
          </p:cNvSpPr>
          <p:nvPr/>
        </p:nvSpPr>
        <p:spPr>
          <a:xfrm>
            <a:off x="7714029" y="3441594"/>
            <a:ext cx="5073838" cy="27925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4800" b="0" i="0" u="none" baseline="0" dirty="0"/>
              <a:t>11 191</a:t>
            </a:r>
          </a:p>
          <a:p>
            <a:pPr algn="l" rtl="0"/>
            <a:r>
              <a:rPr lang="x-es-XL" sz="2800" b="1" i="0" u="none" baseline="0" dirty="0">
                <a:latin typeface="Arial Narrow" panose="020B0606020202030204" pitchFamily="34" charset="0"/>
                <a:ea typeface="Arial Narrow" panose="020B0606020202030204" pitchFamily="34" charset="0"/>
                <a:cs typeface="Arial Narrow" panose="020B0606020202030204" pitchFamily="34" charset="0"/>
              </a:rPr>
              <a:t>-179 </a:t>
            </a:r>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desde el 1 julio de 2022</a:t>
            </a:r>
            <a:r>
              <a:rPr lang="x-es-XL" b="0" i="0" u="none" baseline="0" dirty="0"/>
              <a:t>	</a:t>
            </a:r>
          </a:p>
        </p:txBody>
      </p:sp>
      <p:sp>
        <p:nvSpPr>
          <p:cNvPr id="26" name="Subtitle 9"/>
          <p:cNvSpPr txBox="1">
            <a:spLocks/>
          </p:cNvSpPr>
          <p:nvPr/>
        </p:nvSpPr>
        <p:spPr>
          <a:xfrm>
            <a:off x="193741" y="1360797"/>
            <a:ext cx="6465674" cy="17107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6000" b="0" i="0" u="none" baseline="0" dirty="0">
                <a:latin typeface="Arial Narrow" panose="020B0606020202030204" pitchFamily="34" charset="0"/>
                <a:ea typeface="Arial Narrow" panose="020B0606020202030204" pitchFamily="34" charset="0"/>
                <a:cs typeface="Arial Narrow" panose="020B0606020202030204" pitchFamily="34" charset="0"/>
              </a:rPr>
              <a:t>1 153 717</a:t>
            </a:r>
          </a:p>
          <a:p>
            <a:pPr algn="l" rtl="0"/>
            <a:r>
              <a:rPr lang="x-es-XL" sz="2800" b="1" i="0" u="none" baseline="0" dirty="0">
                <a:latin typeface="Arial Narrow" panose="020B0606020202030204" pitchFamily="34" charset="0"/>
                <a:ea typeface="Arial Narrow" panose="020B0606020202030204" pitchFamily="34" charset="0"/>
                <a:cs typeface="Arial Narrow" panose="020B0606020202030204" pitchFamily="34" charset="0"/>
              </a:rPr>
              <a:t>- 12 614 </a:t>
            </a:r>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desde el 1 julio de 2022	</a:t>
            </a:r>
          </a:p>
        </p:txBody>
      </p:sp>
      <p:sp>
        <p:nvSpPr>
          <p:cNvPr id="39" name="Rectangle 38"/>
          <p:cNvSpPr/>
          <p:nvPr/>
        </p:nvSpPr>
        <p:spPr>
          <a:xfrm>
            <a:off x="4801316" y="3446150"/>
            <a:ext cx="2635120" cy="101919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x-es-XL" sz="6000" dirty="0"/>
          </a:p>
        </p:txBody>
      </p:sp>
      <p:sp>
        <p:nvSpPr>
          <p:cNvPr id="15" name="Subtitle 9"/>
          <p:cNvSpPr>
            <a:spLocks noGrp="1"/>
          </p:cNvSpPr>
          <p:nvPr>
            <p:ph type="subTitle" idx="1"/>
          </p:nvPr>
        </p:nvSpPr>
        <p:spPr>
          <a:xfrm>
            <a:off x="5025483" y="3722710"/>
            <a:ext cx="2167710" cy="845468"/>
          </a:xfrm>
        </p:spPr>
        <p:txBody>
          <a:bodyPr>
            <a:normAutofit/>
          </a:bodyPr>
          <a:lstStyle/>
          <a:p>
            <a:pPr marL="0" indent="0" algn="ctr" rtl="0">
              <a:buNone/>
            </a:pPr>
            <a:r>
              <a:rPr lang="x-es-XL" sz="3200" b="1" i="0" u="none" baseline="0">
                <a:latin typeface="+mj-lt"/>
                <a:ea typeface="+mj-lt"/>
                <a:cs typeface="+mj-lt"/>
              </a:rPr>
              <a:t>CLUBES</a:t>
            </a:r>
          </a:p>
        </p:txBody>
      </p:sp>
      <p:sp>
        <p:nvSpPr>
          <p:cNvPr id="48" name="Rectangle 47"/>
          <p:cNvSpPr/>
          <p:nvPr/>
        </p:nvSpPr>
        <p:spPr>
          <a:xfrm>
            <a:off x="4958771" y="5328718"/>
            <a:ext cx="2626738" cy="1041045"/>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27" name="Rectangle 26"/>
          <p:cNvSpPr/>
          <p:nvPr/>
        </p:nvSpPr>
        <p:spPr>
          <a:xfrm>
            <a:off x="4836924" y="5204132"/>
            <a:ext cx="2635119" cy="101919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sz="6000" dirty="0"/>
          </a:p>
        </p:txBody>
      </p:sp>
      <p:sp>
        <p:nvSpPr>
          <p:cNvPr id="28" name="Subtitle 9"/>
          <p:cNvSpPr txBox="1">
            <a:spLocks/>
          </p:cNvSpPr>
          <p:nvPr/>
        </p:nvSpPr>
        <p:spPr>
          <a:xfrm>
            <a:off x="5174951" y="5499756"/>
            <a:ext cx="2018242" cy="8454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rtl="0"/>
            <a:r>
              <a:rPr lang="x-es-XL" sz="3200" b="1" i="0" u="none" baseline="0"/>
              <a:t>MUJERES</a:t>
            </a:r>
          </a:p>
        </p:txBody>
      </p:sp>
    </p:spTree>
    <p:custDataLst>
      <p:tags r:id="rId1"/>
    </p:custDataLst>
    <p:extLst>
      <p:ext uri="{BB962C8B-B14F-4D97-AF65-F5344CB8AC3E}">
        <p14:creationId xmlns:p14="http://schemas.microsoft.com/office/powerpoint/2010/main" val="1386941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b="10099"/>
          <a:stretch/>
        </p:blipFill>
        <p:spPr bwMode="auto">
          <a:xfrm>
            <a:off x="-352925" y="-1531186"/>
            <a:ext cx="12544925" cy="84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52924" y="-852616"/>
            <a:ext cx="12697324" cy="7779889"/>
          </a:xfrm>
          <a:prstGeom prst="rect">
            <a:avLst/>
          </a:prstGeom>
          <a:solidFill>
            <a:srgbClr val="58585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5" name="Slide Number Placeholder 4"/>
          <p:cNvSpPr>
            <a:spLocks noGrp="1"/>
          </p:cNvSpPr>
          <p:nvPr>
            <p:ph type="sldNum" sz="quarter" idx="15"/>
          </p:nvPr>
        </p:nvSpPr>
        <p:spPr/>
        <p:txBody>
          <a:bodyPr/>
          <a:lstStyle/>
          <a:p>
            <a:pPr algn="r" rtl="0"/>
            <a:fld id="{97A94E25-127B-4C48-AF96-44BA7B823777}" type="slidenum">
              <a:rPr/>
              <a:pPr/>
              <a:t>4</a:t>
            </a:fld>
            <a:endParaRPr lang="x-es-XL" dirty="0"/>
          </a:p>
        </p:txBody>
      </p:sp>
      <p:graphicFrame>
        <p:nvGraphicFramePr>
          <p:cNvPr id="3" name="Table 2"/>
          <p:cNvGraphicFramePr>
            <a:graphicFrameLocks noGrp="1"/>
          </p:cNvGraphicFramePr>
          <p:nvPr>
            <p:extLst>
              <p:ext uri="{D42A27DB-BD31-4B8C-83A1-F6EECF244321}">
                <p14:modId xmlns:p14="http://schemas.microsoft.com/office/powerpoint/2010/main" val="1562294920"/>
              </p:ext>
            </p:extLst>
          </p:nvPr>
        </p:nvGraphicFramePr>
        <p:xfrm>
          <a:off x="118533" y="229261"/>
          <a:ext cx="11531599" cy="6454733"/>
        </p:xfrm>
        <a:graphic>
          <a:graphicData uri="http://schemas.openxmlformats.org/drawingml/2006/table">
            <a:tbl>
              <a:tblPr firstRow="1" bandRow="1">
                <a:tableStyleId>{2D5ABB26-0587-4C30-8999-92F81FD0307C}</a:tableStyleId>
              </a:tblPr>
              <a:tblGrid>
                <a:gridCol w="6059243">
                  <a:extLst>
                    <a:ext uri="{9D8B030D-6E8A-4147-A177-3AD203B41FA5}">
                      <a16:colId xmlns:a16="http://schemas.microsoft.com/office/drawing/2014/main" val="185545318"/>
                    </a:ext>
                  </a:extLst>
                </a:gridCol>
                <a:gridCol w="3368079">
                  <a:extLst>
                    <a:ext uri="{9D8B030D-6E8A-4147-A177-3AD203B41FA5}">
                      <a16:colId xmlns:a16="http://schemas.microsoft.com/office/drawing/2014/main" val="1617194356"/>
                    </a:ext>
                  </a:extLst>
                </a:gridCol>
                <a:gridCol w="2104277">
                  <a:extLst>
                    <a:ext uri="{9D8B030D-6E8A-4147-A177-3AD203B41FA5}">
                      <a16:colId xmlns:a16="http://schemas.microsoft.com/office/drawing/2014/main" val="3121518186"/>
                    </a:ext>
                  </a:extLst>
                </a:gridCol>
              </a:tblGrid>
              <a:tr h="1052062">
                <a:tc>
                  <a:txBody>
                    <a:bodyPr/>
                    <a:lstStyle/>
                    <a:p>
                      <a:pPr algn="l" rtl="0"/>
                      <a:r>
                        <a:rPr lang="x-es-XL" sz="2800" b="1" i="0" u="none" baseline="0">
                          <a:solidFill>
                            <a:srgbClr val="17458F"/>
                          </a:solidFill>
                          <a:latin typeface="Arial Narrow" panose="020B0606020202030204" pitchFamily="34" charset="0"/>
                          <a:ea typeface="Arial Narrow" panose="020B0606020202030204" pitchFamily="34" charset="0"/>
                          <a:cs typeface="Arial Narrow" panose="020B0606020202030204" pitchFamily="34" charset="0"/>
                        </a:rPr>
                        <a:t>REGIÓN</a:t>
                      </a:r>
                    </a:p>
                  </a:txBody>
                  <a:tcPr anchor="b"/>
                </a:tc>
                <a:tc>
                  <a:txBody>
                    <a:bodyPr/>
                    <a:lstStyle/>
                    <a:p>
                      <a:pPr algn="ctr" rtl="0"/>
                      <a:r>
                        <a:rPr lang="x-es-XL" sz="2800" b="1" i="0" u="none" baseline="0">
                          <a:solidFill>
                            <a:srgbClr val="17458F"/>
                          </a:solidFill>
                          <a:latin typeface="Arial Narrow" panose="020B0606020202030204" pitchFamily="34" charset="0"/>
                          <a:ea typeface="Arial Narrow" panose="020B0606020202030204" pitchFamily="34" charset="0"/>
                          <a:cs typeface="Arial Narrow" panose="020B0606020202030204" pitchFamily="34" charset="0"/>
                        </a:rPr>
                        <a:t>PORCENTAJE DE SOCIOS DE CLUBES ROTARIOS</a:t>
                      </a:r>
                      <a:endParaRPr lang="x-es-XL" sz="2800" b="1" dirty="0">
                        <a:solidFill>
                          <a:srgbClr val="17458F"/>
                        </a:solidFill>
                        <a:latin typeface="Arial Narrow" panose="020B0606020202030204" pitchFamily="34" charset="0"/>
                      </a:endParaRPr>
                    </a:p>
                  </a:txBody>
                  <a:tcPr/>
                </a:tc>
                <a:tc>
                  <a:txBody>
                    <a:bodyPr/>
                    <a:lstStyle/>
                    <a:p>
                      <a:pPr algn="ctr" rtl="0"/>
                      <a:r>
                        <a:rPr lang="x-es-XL" sz="2800" b="1" i="0" u="none" baseline="0">
                          <a:solidFill>
                            <a:srgbClr val="17458F"/>
                          </a:solidFill>
                          <a:latin typeface="Arial Narrow" panose="020B0606020202030204" pitchFamily="34" charset="0"/>
                          <a:ea typeface="Arial Narrow" panose="020B0606020202030204" pitchFamily="34" charset="0"/>
                          <a:cs typeface="Arial Narrow" panose="020B0606020202030204" pitchFamily="34" charset="0"/>
                        </a:rPr>
                        <a:t>CAMBIO </a:t>
                      </a:r>
                      <a:br>
                        <a:rPr lang="x-es-XL" sz="2800" b="1" baseline="0">
                          <a:solidFill>
                            <a:srgbClr val="17458F"/>
                          </a:solidFill>
                          <a:latin typeface="Arial Narrow" panose="020B0606020202030204" pitchFamily="34" charset="0"/>
                        </a:rPr>
                      </a:br>
                      <a:r>
                        <a:rPr lang="x-es-XL" sz="2800" b="1" i="0" u="none" baseline="0">
                          <a:solidFill>
                            <a:srgbClr val="17458F"/>
                          </a:solidFill>
                          <a:latin typeface="Arial Narrow" panose="020B0606020202030204" pitchFamily="34" charset="0"/>
                          <a:ea typeface="Arial Narrow" panose="020B0606020202030204" pitchFamily="34" charset="0"/>
                          <a:cs typeface="Arial Narrow" panose="020B0606020202030204" pitchFamily="34" charset="0"/>
                        </a:rPr>
                        <a:t>DESDE 2014</a:t>
                      </a:r>
                    </a:p>
                  </a:txBody>
                  <a:tcPr anchor="b"/>
                </a:tc>
                <a:extLst>
                  <a:ext uri="{0D108BD9-81ED-4DB2-BD59-A6C34878D82A}">
                    <a16:rowId xmlns:a16="http://schemas.microsoft.com/office/drawing/2014/main" val="2770055656"/>
                  </a:ext>
                </a:extLst>
              </a:tr>
              <a:tr h="742497">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Asia</a:t>
                      </a:r>
                    </a:p>
                  </a:txBody>
                  <a:tcPr anchor="ct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36 %</a:t>
                      </a:r>
                    </a:p>
                  </a:txBody>
                  <a:tcPr anchor="ct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+26 %</a:t>
                      </a:r>
                    </a:p>
                  </a:txBody>
                  <a:tcPr anchor="ctr"/>
                </a:tc>
                <a:extLst>
                  <a:ext uri="{0D108BD9-81ED-4DB2-BD59-A6C34878D82A}">
                    <a16:rowId xmlns:a16="http://schemas.microsoft.com/office/drawing/2014/main" val="2527390881"/>
                  </a:ext>
                </a:extLst>
              </a:tr>
              <a:tr h="773658">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EE. UU., Canadá y el Caribe:</a:t>
                      </a:r>
                      <a:endParaRPr lang="x-es-XL" sz="3200" dirty="0">
                        <a:solidFill>
                          <a:schemeClr val="bg1"/>
                        </a:solidFill>
                        <a:latin typeface="Arial Narrow" panose="020B0606020202030204" pitchFamily="34" charset="0"/>
                      </a:endParaRPr>
                    </a:p>
                  </a:txBody>
                  <a:tcPr anchor="ct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26 %</a:t>
                      </a:r>
                    </a:p>
                  </a:txBody>
                  <a:tcPr anchor="ct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−19 %</a:t>
                      </a:r>
                    </a:p>
                  </a:txBody>
                  <a:tcPr anchor="ctr"/>
                </a:tc>
                <a:extLst>
                  <a:ext uri="{0D108BD9-81ED-4DB2-BD59-A6C34878D82A}">
                    <a16:rowId xmlns:a16="http://schemas.microsoft.com/office/drawing/2014/main" val="123016065"/>
                  </a:ext>
                </a:extLst>
              </a:tr>
              <a:tr h="904733">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Europa, África y el Medio Oriente</a:t>
                      </a:r>
                      <a:endParaRPr lang="x-es-XL" sz="3200" dirty="0">
                        <a:solidFill>
                          <a:schemeClr val="bg1"/>
                        </a:solidFill>
                        <a:latin typeface="Arial Narrow" panose="020B0606020202030204" pitchFamily="34" charset="0"/>
                      </a:endParaRPr>
                    </a:p>
                  </a:txBody>
                  <a:tcPr anchor="ct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25 %</a:t>
                      </a:r>
                    </a:p>
                  </a:txBody>
                  <a:tcPr anchor="ct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−3 %</a:t>
                      </a:r>
                    </a:p>
                  </a:txBody>
                  <a:tcPr anchor="ctr"/>
                </a:tc>
                <a:extLst>
                  <a:ext uri="{0D108BD9-81ED-4DB2-BD59-A6C34878D82A}">
                    <a16:rowId xmlns:a16="http://schemas.microsoft.com/office/drawing/2014/main" val="3566085634"/>
                  </a:ext>
                </a:extLst>
              </a:tr>
              <a:tr h="729395">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Latinoamérica</a:t>
                      </a:r>
                    </a:p>
                  </a:txBody>
                  <a:tcPr anchor="ct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8 %</a:t>
                      </a:r>
                    </a:p>
                  </a:txBody>
                  <a:tcPr anchor="ct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−14 %</a:t>
                      </a:r>
                    </a:p>
                  </a:txBody>
                  <a:tcPr anchor="ctr"/>
                </a:tc>
                <a:extLst>
                  <a:ext uri="{0D108BD9-81ED-4DB2-BD59-A6C34878D82A}">
                    <a16:rowId xmlns:a16="http://schemas.microsoft.com/office/drawing/2014/main" val="934034532"/>
                  </a:ext>
                </a:extLst>
              </a:tr>
              <a:tr h="804347">
                <a:tc>
                  <a:txBody>
                    <a:bodyPr/>
                    <a:lstStyle/>
                    <a:p>
                      <a:pPr algn="l" rtl="0"/>
                      <a:r>
                        <a:rPr lang="x-es-XL" sz="32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Gran Bretaña e Irlanda (RIBI)</a:t>
                      </a:r>
                      <a:endParaRPr lang="x-es-XL" sz="3200" dirty="0">
                        <a:solidFill>
                          <a:schemeClr val="bg1"/>
                        </a:solidFill>
                        <a:latin typeface="Arial Narrow" panose="020B0606020202030204" pitchFamily="34" charset="0"/>
                      </a:endParaRPr>
                    </a:p>
                  </a:txBody>
                  <a:tcPr anchor="ct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3 %</a:t>
                      </a:r>
                    </a:p>
                  </a:txBody>
                  <a:tcPr anchor="ct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−33 %</a:t>
                      </a:r>
                    </a:p>
                  </a:txBody>
                  <a:tcPr anchor="ctr"/>
                </a:tc>
                <a:extLst>
                  <a:ext uri="{0D108BD9-81ED-4DB2-BD59-A6C34878D82A}">
                    <a16:rowId xmlns:a16="http://schemas.microsoft.com/office/drawing/2014/main" val="2394216550"/>
                  </a:ext>
                </a:extLst>
              </a:tr>
              <a:tr h="1128503">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Australia, Nueva Zelanda y las </a:t>
                      </a:r>
                      <a:br>
                        <a:rPr lang="x-es-XL" sz="3200">
                          <a:solidFill>
                            <a:schemeClr val="bg1"/>
                          </a:solidFill>
                          <a:latin typeface="Arial Narrow" panose="020B0606020202030204" pitchFamily="34" charset="0"/>
                        </a:rPr>
                      </a:br>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Islas del Pacífico:</a:t>
                      </a:r>
                      <a:endParaRPr lang="x-es-XL" sz="3200" dirty="0">
                        <a:solidFill>
                          <a:schemeClr val="bg1"/>
                        </a:solidFill>
                        <a:latin typeface="Arial Narrow" panose="020B0606020202030204" pitchFamily="34" charset="0"/>
                      </a:endParaRPr>
                    </a:p>
                  </a:txBody>
                  <a:tcPr anchor="ct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3 %</a:t>
                      </a:r>
                    </a:p>
                  </a:txBody>
                  <a:tcPr anchor="ctr"/>
                </a:tc>
                <a:tc>
                  <a:txBody>
                    <a:bodyPr/>
                    <a:lstStyle/>
                    <a:p>
                      <a:pPr algn="ctr" rtl="0"/>
                      <a:r>
                        <a:rPr lang="x-es-XL" sz="32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−26 %</a:t>
                      </a:r>
                    </a:p>
                  </a:txBody>
                  <a:tcPr anchor="ctr"/>
                </a:tc>
                <a:extLst>
                  <a:ext uri="{0D108BD9-81ED-4DB2-BD59-A6C34878D82A}">
                    <a16:rowId xmlns:a16="http://schemas.microsoft.com/office/drawing/2014/main" val="4049844783"/>
                  </a:ext>
                </a:extLst>
              </a:tr>
            </a:tbl>
          </a:graphicData>
        </a:graphic>
      </p:graphicFrame>
    </p:spTree>
    <p:custDataLst>
      <p:tags r:id="rId1"/>
    </p:custDataLst>
    <p:extLst>
      <p:ext uri="{BB962C8B-B14F-4D97-AF65-F5344CB8AC3E}">
        <p14:creationId xmlns:p14="http://schemas.microsoft.com/office/powerpoint/2010/main" val="1015258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5736" y="0"/>
            <a:ext cx="12227736" cy="5245768"/>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algn="r" rtl="0"/>
            <a:fld id="{97A94E25-127B-4C48-AF96-44BA7B823777}" type="slidenum">
              <a:rPr/>
              <a:pPr/>
              <a:t>5</a:t>
            </a:fld>
            <a:endParaRPr lang="x-es-XL" dirty="0"/>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19361" y="6133866"/>
            <a:ext cx="5071636" cy="2861763"/>
          </a:xfrm>
        </p:spPr>
        <p:txBody>
          <a:bodyPr>
            <a:noAutofit/>
          </a:bodyPr>
          <a:lstStyle/>
          <a:p>
            <a:pPr algn="l" rtl="0">
              <a:lnSpc>
                <a:spcPct val="100000"/>
              </a:lnSpc>
            </a:pPr>
            <a:r>
              <a:rPr lang="x-es-XL" sz="2800" b="1" i="0" u="none" baseline="0">
                <a:solidFill>
                  <a:srgbClr val="58585A"/>
                </a:solidFill>
              </a:rPr>
              <a:t>ROTARY.ORG/START-CLUB</a:t>
            </a:r>
            <a:br>
              <a:rPr lang="x-es-XL" sz="3200" b="1">
                <a:solidFill>
                  <a:srgbClr val="58585A"/>
                </a:solidFill>
              </a:rPr>
            </a:br>
            <a:endParaRPr lang="x-es-XL" sz="3200" dirty="0">
              <a:solidFill>
                <a:srgbClr val="58585A"/>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19361" y="402878"/>
            <a:ext cx="9266044" cy="1135062"/>
          </a:xfrm>
        </p:spPr>
        <p:txBody>
          <a:bodyPr/>
          <a:lstStyle/>
          <a:p>
            <a:pPr lvl="0" algn="l" rtl="0"/>
            <a:r>
              <a:rPr lang="x-es-XL" b="1" i="0" u="none" baseline="0"/>
              <a:t>Fundar y cultivar nuevos clubes</a:t>
            </a:r>
          </a:p>
        </p:txBody>
      </p:sp>
      <p:sp>
        <p:nvSpPr>
          <p:cNvPr id="11" name="Rectangle 10"/>
          <p:cNvSpPr/>
          <p:nvPr/>
        </p:nvSpPr>
        <p:spPr>
          <a:xfrm>
            <a:off x="365361"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2800" dirty="0">
              <a:solidFill>
                <a:schemeClr val="bg1"/>
              </a:solidFill>
              <a:latin typeface="Arial Narrow" panose="020B0606020202030204" pitchFamily="34" charset="0"/>
            </a:endParaRPr>
          </a:p>
        </p:txBody>
      </p:sp>
      <p:sp>
        <p:nvSpPr>
          <p:cNvPr id="13" name="Rectangle 12"/>
          <p:cNvSpPr/>
          <p:nvPr/>
        </p:nvSpPr>
        <p:spPr>
          <a:xfrm>
            <a:off x="3401795"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2800" dirty="0">
              <a:solidFill>
                <a:schemeClr val="bg1"/>
              </a:solidFill>
              <a:latin typeface="Arial Narrow" panose="020B0606020202030204" pitchFamily="34" charset="0"/>
            </a:endParaRPr>
          </a:p>
        </p:txBody>
      </p:sp>
      <p:sp>
        <p:nvSpPr>
          <p:cNvPr id="3" name="TextBox 2"/>
          <p:cNvSpPr txBox="1"/>
          <p:nvPr/>
        </p:nvSpPr>
        <p:spPr>
          <a:xfrm>
            <a:off x="399523" y="2017922"/>
            <a:ext cx="2789858" cy="3447098"/>
          </a:xfrm>
          <a:prstGeom prst="rect">
            <a:avLst/>
          </a:prstGeom>
          <a:noFill/>
        </p:spPr>
        <p:txBody>
          <a:bodyPr wrap="square" rtlCol="0">
            <a:spAutoFit/>
          </a:bodyPr>
          <a:lstStyle/>
          <a:p>
            <a:pPr algn="l" rtl="0"/>
            <a:r>
              <a:rPr lang="x-es-XL" sz="28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SATÉLITE:</a:t>
            </a:r>
          </a:p>
          <a:p>
            <a:endParaRPr lang="x-es-XL" sz="800" b="1" dirty="0">
              <a:solidFill>
                <a:schemeClr val="bg1"/>
              </a:solidFill>
              <a:latin typeface="Arial Narrow" panose="020B0606020202030204" pitchFamily="34" charset="0"/>
            </a:endParaRPr>
          </a:p>
          <a:p>
            <a:pPr algn="l" rtl="0"/>
            <a:r>
              <a:rPr lang="x-es-XL" sz="26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Los socios dirigen </a:t>
            </a:r>
            <a:br>
              <a:rPr lang="x-es-XL" sz="2600" dirty="0">
                <a:solidFill>
                  <a:schemeClr val="bg1"/>
                </a:solidFill>
                <a:latin typeface="Arial Narrow" panose="020B0606020202030204" pitchFamily="34" charset="0"/>
              </a:rPr>
            </a:br>
            <a:r>
              <a:rPr lang="x-es-XL" sz="26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el club en colaboración con un club padrino pero son ellos quienes eligen la estructura de su club</a:t>
            </a:r>
          </a:p>
        </p:txBody>
      </p:sp>
      <p:sp>
        <p:nvSpPr>
          <p:cNvPr id="14" name="TextBox 13"/>
          <p:cNvSpPr txBox="1"/>
          <p:nvPr/>
        </p:nvSpPr>
        <p:spPr>
          <a:xfrm>
            <a:off x="3461804" y="2024458"/>
            <a:ext cx="2424646" cy="3447098"/>
          </a:xfrm>
          <a:prstGeom prst="rect">
            <a:avLst/>
          </a:prstGeom>
          <a:noFill/>
        </p:spPr>
        <p:txBody>
          <a:bodyPr wrap="square" rtlCol="0">
            <a:spAutoFit/>
          </a:bodyPr>
          <a:lstStyle/>
          <a:p>
            <a:pPr algn="l" rtl="0"/>
            <a:r>
              <a:rPr lang="x-es-XL" sz="28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PASAPORTE:</a:t>
            </a:r>
          </a:p>
          <a:p>
            <a:endParaRPr lang="x-es-XL" sz="800" b="1" dirty="0">
              <a:solidFill>
                <a:schemeClr val="bg1"/>
              </a:solidFill>
              <a:latin typeface="Arial Narrow" panose="020B0606020202030204" pitchFamily="34" charset="0"/>
            </a:endParaRPr>
          </a:p>
          <a:p>
            <a:pPr algn="l" rtl="0"/>
            <a:r>
              <a:rPr lang="x-es-XL" sz="26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Los socios asisten a las reuniones de cualquier club, ya sea en su comunidad o en cualquier lugar del mundo</a:t>
            </a:r>
          </a:p>
        </p:txBody>
      </p:sp>
      <p:sp>
        <p:nvSpPr>
          <p:cNvPr id="16" name="Rectangle 15"/>
          <p:cNvSpPr/>
          <p:nvPr/>
        </p:nvSpPr>
        <p:spPr>
          <a:xfrm>
            <a:off x="6462193"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2800" dirty="0">
              <a:solidFill>
                <a:schemeClr val="bg1"/>
              </a:solidFill>
              <a:latin typeface="Arial Narrow" panose="020B0606020202030204" pitchFamily="34" charset="0"/>
            </a:endParaRPr>
          </a:p>
        </p:txBody>
      </p:sp>
      <p:sp>
        <p:nvSpPr>
          <p:cNvPr id="17" name="TextBox 16"/>
          <p:cNvSpPr txBox="1"/>
          <p:nvPr/>
        </p:nvSpPr>
        <p:spPr>
          <a:xfrm>
            <a:off x="6438229" y="2046760"/>
            <a:ext cx="2659083" cy="2246769"/>
          </a:xfrm>
          <a:prstGeom prst="rect">
            <a:avLst/>
          </a:prstGeom>
          <a:noFill/>
        </p:spPr>
        <p:txBody>
          <a:bodyPr wrap="square" rtlCol="0">
            <a:spAutoFit/>
          </a:bodyPr>
          <a:lstStyle/>
          <a:p>
            <a:pPr algn="l" rtl="0"/>
            <a:r>
              <a:rPr lang="x-es-XL" sz="28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CORPORATIVOS:</a:t>
            </a:r>
          </a:p>
          <a:p>
            <a:endParaRPr lang="x-es-XL" sz="800" b="1" dirty="0">
              <a:solidFill>
                <a:schemeClr val="bg1"/>
              </a:solidFill>
              <a:latin typeface="Arial Narrow" panose="020B0606020202030204" pitchFamily="34" charset="0"/>
            </a:endParaRPr>
          </a:p>
          <a:p>
            <a:pPr algn="l" rtl="0">
              <a:defRPr/>
            </a:pPr>
            <a:r>
              <a:rPr lang="x-es-XL" sz="26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Clubes cuyos socios (o la mayoría de ellos) trabajan para el mismo empleador</a:t>
            </a:r>
          </a:p>
        </p:txBody>
      </p:sp>
      <p:sp>
        <p:nvSpPr>
          <p:cNvPr id="18" name="Rectangle 17"/>
          <p:cNvSpPr/>
          <p:nvPr/>
        </p:nvSpPr>
        <p:spPr>
          <a:xfrm>
            <a:off x="9438348"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2800" dirty="0">
              <a:solidFill>
                <a:schemeClr val="bg1"/>
              </a:solidFill>
              <a:latin typeface="Arial Narrow" panose="020B0606020202030204" pitchFamily="34" charset="0"/>
            </a:endParaRPr>
          </a:p>
        </p:txBody>
      </p:sp>
      <p:sp>
        <p:nvSpPr>
          <p:cNvPr id="19" name="TextBox 18"/>
          <p:cNvSpPr txBox="1"/>
          <p:nvPr/>
        </p:nvSpPr>
        <p:spPr>
          <a:xfrm>
            <a:off x="9498356" y="2046760"/>
            <a:ext cx="2451905" cy="4370427"/>
          </a:xfrm>
          <a:prstGeom prst="rect">
            <a:avLst/>
          </a:prstGeom>
          <a:noFill/>
        </p:spPr>
        <p:txBody>
          <a:bodyPr wrap="square" rtlCol="0">
            <a:spAutoFit/>
          </a:bodyPr>
          <a:lstStyle/>
          <a:p>
            <a:pPr algn="l" rtl="0"/>
            <a:r>
              <a:rPr lang="x-es-XL" sz="28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CENTRADOS EN UNA CAUSA:</a:t>
            </a:r>
          </a:p>
          <a:p>
            <a:endParaRPr lang="x-es-XL" sz="800" b="1" dirty="0">
              <a:solidFill>
                <a:schemeClr val="bg1"/>
              </a:solidFill>
              <a:latin typeface="Arial Narrow" panose="020B0606020202030204" pitchFamily="34" charset="0"/>
            </a:endParaRPr>
          </a:p>
          <a:p>
            <a:pPr algn="l" rtl="0">
              <a:defRPr/>
            </a:pPr>
            <a:r>
              <a:rPr lang="x-es-XL" sz="26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Los socios se unen </a:t>
            </a:r>
            <a:br>
              <a:rPr lang="x-es-XL" sz="2600" dirty="0">
                <a:solidFill>
                  <a:schemeClr val="bg1"/>
                </a:solidFill>
                <a:latin typeface="Arial Narrow" panose="020B0606020202030204" pitchFamily="34" charset="0"/>
              </a:rPr>
            </a:br>
            <a:r>
              <a:rPr lang="x-es-XL" sz="26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para abordar una causa concreta</a:t>
            </a:r>
          </a:p>
          <a:p>
            <a:pPr algn="l" rtl="0">
              <a:defRPr/>
            </a:pPr>
            <a:endParaRPr lang="x-es-XL" sz="2600" dirty="0">
              <a:solidFill>
                <a:schemeClr val="bg1"/>
              </a:solidFill>
              <a:latin typeface="Arial Narrow" panose="020B0606020202030204" pitchFamily="34" charset="0"/>
            </a:endParaRPr>
          </a:p>
          <a:p>
            <a:pPr algn="l" rtl="0">
              <a:defRPr/>
            </a:pPr>
            <a:endParaRPr lang="x-es-XL" sz="2800" dirty="0">
              <a:solidFill>
                <a:schemeClr val="bg1"/>
              </a:solidFill>
              <a:latin typeface="Arial Narrow" panose="020B0606020202030204" pitchFamily="34" charset="0"/>
            </a:endParaRPr>
          </a:p>
          <a:p>
            <a:pPr algn="l" rtl="0">
              <a:defRPr/>
            </a:pPr>
            <a:r>
              <a:rPr lang="x-es-XL" sz="28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Y MUCHO MÁS.</a:t>
            </a:r>
          </a:p>
        </p:txBody>
      </p:sp>
    </p:spTree>
    <p:custDataLst>
      <p:tags r:id="rId1"/>
    </p:custDataLst>
    <p:extLst>
      <p:ext uri="{BB962C8B-B14F-4D97-AF65-F5344CB8AC3E}">
        <p14:creationId xmlns:p14="http://schemas.microsoft.com/office/powerpoint/2010/main" val="162399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0" y="-21880"/>
            <a:ext cx="12426043" cy="6971097"/>
          </a:xfrm>
          <a:prstGeom prst="rect">
            <a:avLst/>
          </a:prstGeom>
        </p:spPr>
      </p:pic>
      <p:sp>
        <p:nvSpPr>
          <p:cNvPr id="2" name="Slide Number Placeholder 1">
            <a:extLst>
              <a:ext uri="{FF2B5EF4-FFF2-40B4-BE49-F238E27FC236}">
                <a16:creationId xmlns:a16="http://schemas.microsoft.com/office/drawing/2014/main" id="{A03B7276-9E3E-40EE-B51E-4EA29DFDB91E}"/>
              </a:ext>
            </a:extLst>
          </p:cNvPr>
          <p:cNvSpPr>
            <a:spLocks noGrp="1"/>
          </p:cNvSpPr>
          <p:nvPr>
            <p:ph type="sldNum" sz="quarter" idx="12"/>
          </p:nvPr>
        </p:nvSpPr>
        <p:spPr/>
        <p:txBody>
          <a:bodyPr/>
          <a:lstStyle/>
          <a:p>
            <a:pPr algn="r" rtl="0"/>
            <a:fld id="{97A94E25-127B-4C48-AF96-44BA7B823777}" type="slidenum">
              <a:rPr/>
              <a:pPr/>
              <a:t>6</a:t>
            </a:fld>
            <a:endParaRPr lang="x-es-XL"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4170679"/>
              </p:ext>
            </p:extLst>
          </p:nvPr>
        </p:nvGraphicFramePr>
        <p:xfrm>
          <a:off x="262835" y="1858922"/>
          <a:ext cx="11929164" cy="5534107"/>
        </p:xfrm>
        <a:graphic>
          <a:graphicData uri="http://schemas.openxmlformats.org/drawingml/2006/table">
            <a:tbl>
              <a:tblPr firstRow="1" bandRow="1">
                <a:tableStyleId>{9D7B26C5-4107-4FEC-AEDC-1716B250A1EF}</a:tableStyleId>
              </a:tblPr>
              <a:tblGrid>
                <a:gridCol w="5349485">
                  <a:extLst>
                    <a:ext uri="{9D8B030D-6E8A-4147-A177-3AD203B41FA5}">
                      <a16:colId xmlns:a16="http://schemas.microsoft.com/office/drawing/2014/main" val="1435102388"/>
                    </a:ext>
                  </a:extLst>
                </a:gridCol>
                <a:gridCol w="2915308">
                  <a:extLst>
                    <a:ext uri="{9D8B030D-6E8A-4147-A177-3AD203B41FA5}">
                      <a16:colId xmlns:a16="http://schemas.microsoft.com/office/drawing/2014/main" val="2255593202"/>
                    </a:ext>
                  </a:extLst>
                </a:gridCol>
                <a:gridCol w="3664371">
                  <a:extLst>
                    <a:ext uri="{9D8B030D-6E8A-4147-A177-3AD203B41FA5}">
                      <a16:colId xmlns:a16="http://schemas.microsoft.com/office/drawing/2014/main" val="2076042790"/>
                    </a:ext>
                  </a:extLst>
                </a:gridCol>
              </a:tblGrid>
              <a:tr h="1043305">
                <a:tc>
                  <a:txBody>
                    <a:bodyPr/>
                    <a:lstStyle/>
                    <a:p>
                      <a:pPr algn="l" rtl="0"/>
                      <a:r>
                        <a:rPr lang="x-es-XL" sz="3200" b="1"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TENDENCIA AL &lt;INGRESA AQUÍ LA FECHA&gt;</a:t>
                      </a:r>
                      <a:endParaRPr lang="x-es-XL" sz="3200" dirty="0">
                        <a:solidFill>
                          <a:schemeClr val="bg1"/>
                        </a:solidFill>
                        <a:latin typeface="Arial Narrow" panose="020B0606020202030204" pitchFamily="34" charset="0"/>
                      </a:endParaRPr>
                    </a:p>
                  </a:txBody>
                  <a:tcPr/>
                </a:tc>
                <a:tc>
                  <a:txBody>
                    <a:bodyPr/>
                    <a:lstStyle/>
                    <a:p>
                      <a:pPr algn="ctr" rtl="0"/>
                      <a:r>
                        <a:rPr lang="x-es-XL" sz="3200" b="1"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DISTRITO</a:t>
                      </a:r>
                    </a:p>
                  </a:txBody>
                  <a:tcPr/>
                </a:tc>
                <a:tc>
                  <a:txBody>
                    <a:bodyPr/>
                    <a:lstStyle/>
                    <a:p>
                      <a:pPr algn="ctr" rtl="0"/>
                      <a:r>
                        <a:rPr lang="x-es-XL" sz="3200" b="1"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EN TODO EL MUNDO</a:t>
                      </a:r>
                    </a:p>
                  </a:txBody>
                  <a:tcPr/>
                </a:tc>
                <a:extLst>
                  <a:ext uri="{0D108BD9-81ED-4DB2-BD59-A6C34878D82A}">
                    <a16:rowId xmlns:a16="http://schemas.microsoft.com/office/drawing/2014/main" val="3147830413"/>
                  </a:ext>
                </a:extLst>
              </a:tr>
              <a:tr h="370840">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Hombres, mujeres</a:t>
                      </a:r>
                      <a:endParaRPr lang="x-es-XL" sz="3200" dirty="0">
                        <a:solidFill>
                          <a:schemeClr val="bg1"/>
                        </a:solidFill>
                        <a:latin typeface="Arial Narrow" panose="020B0606020202030204" pitchFamily="34" charset="0"/>
                      </a:endParaRPr>
                    </a:p>
                  </a:txBody>
                  <a:tcP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XX %, XX %</a:t>
                      </a:r>
                      <a:endParaRPr lang="x-es-XL" sz="3200" dirty="0">
                        <a:solidFill>
                          <a:schemeClr val="bg1"/>
                        </a:solidFill>
                        <a:latin typeface="Arial Narrow" panose="020B0606020202030204" pitchFamily="34" charset="0"/>
                      </a:endParaRPr>
                    </a:p>
                  </a:txBody>
                  <a:tcP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74 %, 26 %</a:t>
                      </a:r>
                    </a:p>
                  </a:txBody>
                  <a:tcPr/>
                </a:tc>
                <a:extLst>
                  <a:ext uri="{0D108BD9-81ED-4DB2-BD59-A6C34878D82A}">
                    <a16:rowId xmlns:a16="http://schemas.microsoft.com/office/drawing/2014/main" val="70786436"/>
                  </a:ext>
                </a:extLst>
              </a:tr>
              <a:tr h="595022">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Conservación de nuevos socios</a:t>
                      </a:r>
                    </a:p>
                  </a:txBody>
                  <a:tcP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XX % </a:t>
                      </a:r>
                      <a:endParaRPr lang="x-es-XL" sz="3200" dirty="0">
                        <a:solidFill>
                          <a:schemeClr val="bg1"/>
                        </a:solidFill>
                        <a:latin typeface="Arial Narrow" panose="020B0606020202030204" pitchFamily="34" charset="0"/>
                      </a:endParaRPr>
                    </a:p>
                  </a:txBody>
                  <a:tcP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88 %</a:t>
                      </a:r>
                    </a:p>
                  </a:txBody>
                  <a:tcPr/>
                </a:tc>
                <a:extLst>
                  <a:ext uri="{0D108BD9-81ED-4DB2-BD59-A6C34878D82A}">
                    <a16:rowId xmlns:a16="http://schemas.microsoft.com/office/drawing/2014/main" val="3283442716"/>
                  </a:ext>
                </a:extLst>
              </a:tr>
              <a:tr h="580445">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Conservación de socios existentes</a:t>
                      </a:r>
                      <a:endParaRPr lang="x-es-XL" sz="3200" dirty="0">
                        <a:solidFill>
                          <a:schemeClr val="bg1"/>
                        </a:solidFill>
                        <a:latin typeface="Arial Narrow" panose="020B0606020202030204" pitchFamily="34" charset="0"/>
                      </a:endParaRPr>
                    </a:p>
                  </a:txBody>
                  <a:tcP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XX % </a:t>
                      </a:r>
                      <a:endParaRPr lang="x-es-XL" sz="3200" dirty="0">
                        <a:solidFill>
                          <a:schemeClr val="bg1"/>
                        </a:solidFill>
                        <a:latin typeface="Arial Narrow" panose="020B0606020202030204" pitchFamily="34" charset="0"/>
                      </a:endParaRPr>
                    </a:p>
                  </a:txBody>
                  <a:tcP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87 %</a:t>
                      </a:r>
                    </a:p>
                  </a:txBody>
                  <a:tcPr/>
                </a:tc>
                <a:extLst>
                  <a:ext uri="{0D108BD9-81ED-4DB2-BD59-A6C34878D82A}">
                    <a16:rowId xmlns:a16="http://schemas.microsoft.com/office/drawing/2014/main" val="919182166"/>
                  </a:ext>
                </a:extLst>
              </a:tr>
              <a:tr h="605624">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Socios de menos de 50 años de edad</a:t>
                      </a:r>
                    </a:p>
                  </a:txBody>
                  <a:tcP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XX % </a:t>
                      </a:r>
                      <a:endParaRPr lang="x-es-XL" sz="3200" dirty="0">
                        <a:solidFill>
                          <a:schemeClr val="bg1"/>
                        </a:solidFill>
                        <a:latin typeface="Arial Narrow" panose="020B0606020202030204" pitchFamily="34" charset="0"/>
                      </a:endParaRPr>
                    </a:p>
                  </a:txBody>
                  <a:tcP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22 %</a:t>
                      </a:r>
                    </a:p>
                  </a:txBody>
                  <a:tcPr/>
                </a:tc>
                <a:extLst>
                  <a:ext uri="{0D108BD9-81ED-4DB2-BD59-A6C34878D82A}">
                    <a16:rowId xmlns:a16="http://schemas.microsoft.com/office/drawing/2014/main" val="782785953"/>
                  </a:ext>
                </a:extLst>
              </a:tr>
              <a:tr h="577794">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Socios de más de 50 años de edad</a:t>
                      </a:r>
                    </a:p>
                  </a:txBody>
                  <a:tcP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XX % </a:t>
                      </a:r>
                      <a:endParaRPr lang="x-es-XL" sz="3200" dirty="0">
                        <a:solidFill>
                          <a:schemeClr val="bg1"/>
                        </a:solidFill>
                        <a:latin typeface="Arial Narrow" panose="020B0606020202030204" pitchFamily="34" charset="0"/>
                      </a:endParaRPr>
                    </a:p>
                  </a:txBody>
                  <a:tcP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53%</a:t>
                      </a:r>
                    </a:p>
                  </a:txBody>
                  <a:tcPr/>
                </a:tc>
                <a:extLst>
                  <a:ext uri="{0D108BD9-81ED-4DB2-BD59-A6C34878D82A}">
                    <a16:rowId xmlns:a16="http://schemas.microsoft.com/office/drawing/2014/main" val="1635851778"/>
                  </a:ext>
                </a:extLst>
              </a:tr>
              <a:tr h="370840">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Edad no reportada</a:t>
                      </a:r>
                      <a:endParaRPr lang="x-es-XL" sz="3200" dirty="0">
                        <a:solidFill>
                          <a:schemeClr val="bg1"/>
                        </a:solidFill>
                        <a:latin typeface="Arial Narrow" panose="020B0606020202030204" pitchFamily="34" charset="0"/>
                      </a:endParaRPr>
                    </a:p>
                  </a:txBody>
                  <a:tcPr/>
                </a:tc>
                <a:tc>
                  <a:txBody>
                    <a:bodyP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XX % </a:t>
                      </a:r>
                      <a:endParaRPr lang="x-es-XL" sz="3200" dirty="0">
                        <a:solidFill>
                          <a:schemeClr val="bg1"/>
                        </a:solidFill>
                        <a:latin typeface="Arial Narrow" panose="020B0606020202030204" pitchFamily="34" charset="0"/>
                      </a:endParaRPr>
                    </a:p>
                  </a:txBody>
                  <a:tcPr/>
                </a:tc>
                <a:tc>
                  <a:txBody>
                    <a:bodyPr/>
                    <a:lstStyle/>
                    <a:p>
                      <a:pPr algn="ctr" rtl="0"/>
                      <a:r>
                        <a:rPr lang="x-es-XL" sz="32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24 %</a:t>
                      </a:r>
                    </a:p>
                  </a:txBody>
                  <a:tcPr/>
                </a:tc>
                <a:extLst>
                  <a:ext uri="{0D108BD9-81ED-4DB2-BD59-A6C34878D82A}">
                    <a16:rowId xmlns:a16="http://schemas.microsoft.com/office/drawing/2014/main" val="1614401847"/>
                  </a:ext>
                </a:extLst>
              </a:tr>
            </a:tbl>
          </a:graphicData>
        </a:graphic>
      </p:graphicFrame>
      <p:sp>
        <p:nvSpPr>
          <p:cNvPr id="7" name="Rectangle 6"/>
          <p:cNvSpPr/>
          <p:nvPr/>
        </p:nvSpPr>
        <p:spPr>
          <a:xfrm>
            <a:off x="262835" y="543826"/>
            <a:ext cx="6096000" cy="701731"/>
          </a:xfrm>
          <a:prstGeom prst="rect">
            <a:avLst/>
          </a:prstGeom>
        </p:spPr>
        <p:txBody>
          <a:bodyPr>
            <a:spAutoFit/>
          </a:bodyPr>
          <a:lstStyle/>
          <a:p>
            <a:pPr lvl="0" algn="l" rtl="0">
              <a:lnSpc>
                <a:spcPct val="90000"/>
              </a:lnSpc>
              <a:spcBef>
                <a:spcPts val="1000"/>
              </a:spcBef>
            </a:pPr>
            <a:r>
              <a:rPr lang="x-es-XL" sz="4400" b="1" i="0" u="none" cap="all" baseline="0">
                <a:solidFill>
                  <a:prstClr val="white"/>
                </a:solidFill>
              </a:rPr>
              <a:t>Distrito xxxx: </a:t>
            </a:r>
          </a:p>
        </p:txBody>
      </p:sp>
      <p:sp>
        <p:nvSpPr>
          <p:cNvPr id="8" name="TextBox 7"/>
          <p:cNvSpPr txBox="1"/>
          <p:nvPr/>
        </p:nvSpPr>
        <p:spPr>
          <a:xfrm>
            <a:off x="4782932" y="521062"/>
            <a:ext cx="3379304" cy="830997"/>
          </a:xfrm>
          <a:prstGeom prst="rect">
            <a:avLst/>
          </a:prstGeom>
          <a:noFill/>
        </p:spPr>
        <p:txBody>
          <a:bodyPr wrap="square" rtlCol="0">
            <a:spAutoFit/>
          </a:bodyPr>
          <a:lstStyle/>
          <a:p>
            <a:pPr algn="ctr" rtl="0"/>
            <a:r>
              <a:rPr lang="x-es-XL" sz="2400" b="0" i="0" u="none" baseline="0">
                <a:solidFill>
                  <a:schemeClr val="bg1"/>
                </a:solidFill>
              </a:rPr>
              <a:t>XXXX SOCIOS</a:t>
            </a:r>
          </a:p>
          <a:p>
            <a:pPr algn="ctr" rtl="0"/>
            <a:r>
              <a:rPr lang="x-es-XL" sz="2400" b="0" i="0" u="none" baseline="0">
                <a:solidFill>
                  <a:srgbClr val="01B4E7"/>
                </a:solidFill>
              </a:rPr>
              <a:t>+/− XXX desde 2019</a:t>
            </a:r>
          </a:p>
        </p:txBody>
      </p:sp>
      <p:sp>
        <p:nvSpPr>
          <p:cNvPr id="16" name="TextBox 15"/>
          <p:cNvSpPr txBox="1"/>
          <p:nvPr/>
        </p:nvSpPr>
        <p:spPr>
          <a:xfrm>
            <a:off x="8162236" y="484312"/>
            <a:ext cx="3379304" cy="830997"/>
          </a:xfrm>
          <a:prstGeom prst="rect">
            <a:avLst/>
          </a:prstGeom>
          <a:noFill/>
        </p:spPr>
        <p:txBody>
          <a:bodyPr wrap="square" rtlCol="0">
            <a:spAutoFit/>
          </a:bodyPr>
          <a:lstStyle/>
          <a:p>
            <a:pPr algn="ctr" rtl="0"/>
            <a:r>
              <a:rPr lang="x-es-XL" sz="2400" b="0" i="0" u="none" baseline="0">
                <a:solidFill>
                  <a:schemeClr val="bg1"/>
                </a:solidFill>
              </a:rPr>
              <a:t>XX CLUBES</a:t>
            </a:r>
          </a:p>
          <a:p>
            <a:pPr algn="ctr" rtl="0"/>
            <a:r>
              <a:rPr lang="x-es-XL" sz="2400" b="0" i="0" u="none" baseline="0">
                <a:solidFill>
                  <a:srgbClr val="01B4E7"/>
                </a:solidFill>
              </a:rPr>
              <a:t>+/− XXX desde 2019</a:t>
            </a:r>
          </a:p>
        </p:txBody>
      </p:sp>
    </p:spTree>
    <p:custDataLst>
      <p:tags r:id="rId1"/>
    </p:custDataLst>
    <p:extLst>
      <p:ext uri="{BB962C8B-B14F-4D97-AF65-F5344CB8AC3E}">
        <p14:creationId xmlns:p14="http://schemas.microsoft.com/office/powerpoint/2010/main" val="132633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 grupo de personas de pie en un campo con una pala&#10;&#10;Descripción generada automáticamente">
            <a:extLst>
              <a:ext uri="{FF2B5EF4-FFF2-40B4-BE49-F238E27FC236}">
                <a16:creationId xmlns:a16="http://schemas.microsoft.com/office/drawing/2014/main" id="{2C183117-C22F-780C-C51D-E4EC1D63EDA1}"/>
              </a:ext>
            </a:extLst>
          </p:cNvPr>
          <p:cNvPicPr>
            <a:picLocks noChangeAspect="1"/>
          </p:cNvPicPr>
          <p:nvPr/>
        </p:nvPicPr>
        <p:blipFill rotWithShape="1">
          <a:blip r:embed="rId4">
            <a:extLst>
              <a:ext uri="{28A0092B-C50C-407E-A947-70E740481C1C}">
                <a14:useLocalDpi xmlns:a14="http://schemas.microsoft.com/office/drawing/2010/main" val="0"/>
              </a:ext>
            </a:extLst>
          </a:blip>
          <a:srcRect l="27531" r="24074"/>
          <a:stretch/>
        </p:blipFill>
        <p:spPr>
          <a:xfrm>
            <a:off x="-84224" y="0"/>
            <a:ext cx="4978400" cy="6858000"/>
          </a:xfrm>
          <a:prstGeom prst="rect">
            <a:avLst/>
          </a:prstGeom>
        </p:spPr>
      </p:pic>
      <p:sp>
        <p:nvSpPr>
          <p:cNvPr id="12" name="Rectangle 11"/>
          <p:cNvSpPr/>
          <p:nvPr/>
        </p:nvSpPr>
        <p:spPr>
          <a:xfrm>
            <a:off x="-84224" y="5154267"/>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pic>
        <p:nvPicPr>
          <p:cNvPr id="16" name="Picture 15"/>
          <p:cNvPicPr>
            <a:picLocks noChangeAspect="1"/>
          </p:cNvPicPr>
          <p:nvPr/>
        </p:nvPicPr>
        <p:blipFill>
          <a:blip r:embed="rId5"/>
          <a:stretch>
            <a:fillRect/>
          </a:stretch>
        </p:blipFill>
        <p:spPr>
          <a:xfrm>
            <a:off x="4554297" y="-43836"/>
            <a:ext cx="7637703" cy="6945672"/>
          </a:xfrm>
          <a:prstGeom prst="rect">
            <a:avLst/>
          </a:prstGeom>
        </p:spPr>
      </p:pic>
      <p:sp>
        <p:nvSpPr>
          <p:cNvPr id="15" name="Text Placeholder 14"/>
          <p:cNvSpPr>
            <a:spLocks noGrp="1"/>
          </p:cNvSpPr>
          <p:nvPr>
            <p:ph type="body" sz="quarter" idx="14"/>
          </p:nvPr>
        </p:nvSpPr>
        <p:spPr>
          <a:xfrm>
            <a:off x="5290651" y="825841"/>
            <a:ext cx="4978400" cy="1135062"/>
          </a:xfrm>
          <a:ln>
            <a:gradFill>
              <a:gsLst>
                <a:gs pos="100000">
                  <a:schemeClr val="bg1"/>
                </a:gs>
                <a:gs pos="97000">
                  <a:schemeClr val="bg1">
                    <a:alpha val="0"/>
                  </a:schemeClr>
                </a:gs>
              </a:gsLst>
            </a:gradFill>
          </a:ln>
        </p:spPr>
        <p:txBody>
          <a:bodyPr/>
          <a:lstStyle/>
          <a:p>
            <a:pPr algn="l" rtl="0"/>
            <a:r>
              <a:rPr lang="x-es-XL" b="1" i="0" u="none" baseline="0"/>
              <a:t>1,4 MILLONES DE SOCIOS</a:t>
            </a:r>
          </a:p>
        </p:txBody>
      </p:sp>
      <p:sp>
        <p:nvSpPr>
          <p:cNvPr id="5" name="Slide Number Placeholder 4"/>
          <p:cNvSpPr>
            <a:spLocks noGrp="1"/>
          </p:cNvSpPr>
          <p:nvPr>
            <p:ph type="sldNum" sz="quarter" idx="15"/>
          </p:nvPr>
        </p:nvSpPr>
        <p:spPr/>
        <p:txBody>
          <a:bodyPr/>
          <a:lstStyle/>
          <a:p>
            <a:pPr algn="r" rtl="0"/>
            <a:fld id="{97A94E25-127B-4C48-AF96-44BA7B823777}" type="slidenum">
              <a:rPr/>
              <a:pPr/>
              <a:t>7</a:t>
            </a:fld>
            <a:endParaRPr lang="x-es-XL" dirty="0"/>
          </a:p>
        </p:txBody>
      </p:sp>
      <p:sp>
        <p:nvSpPr>
          <p:cNvPr id="8" name="Rectangle 7"/>
          <p:cNvSpPr/>
          <p:nvPr/>
        </p:nvSpPr>
        <p:spPr>
          <a:xfrm>
            <a:off x="-84224" y="4937059"/>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11" name="TextBox 10"/>
          <p:cNvSpPr txBox="1"/>
          <p:nvPr/>
        </p:nvSpPr>
        <p:spPr>
          <a:xfrm>
            <a:off x="0" y="5119549"/>
            <a:ext cx="7512565" cy="523220"/>
          </a:xfrm>
          <a:prstGeom prst="rect">
            <a:avLst/>
          </a:prstGeom>
          <a:noFill/>
        </p:spPr>
        <p:txBody>
          <a:bodyPr wrap="square" rtlCol="0">
            <a:spAutoFit/>
          </a:bodyPr>
          <a:lstStyle/>
          <a:p>
            <a:pPr algn="l" rtl="0"/>
            <a:r>
              <a:rPr lang="x-es-XL" sz="2800" b="1" i="0" u="none" baseline="0" dirty="0">
                <a:solidFill>
                  <a:schemeClr val="bg1"/>
                </a:solidFill>
              </a:rPr>
              <a:t>EN TODO EL MUNDO</a:t>
            </a:r>
          </a:p>
        </p:txBody>
      </p:sp>
      <p:sp>
        <p:nvSpPr>
          <p:cNvPr id="9" name="Subtitle 52">
            <a:extLst>
              <a:ext uri="{FF2B5EF4-FFF2-40B4-BE49-F238E27FC236}">
                <a16:creationId xmlns:a16="http://schemas.microsoft.com/office/drawing/2014/main" id="{B358482D-91A1-4E7B-A8BC-6BCA29C29614}"/>
              </a:ext>
            </a:extLst>
          </p:cNvPr>
          <p:cNvSpPr txBox="1">
            <a:spLocks/>
          </p:cNvSpPr>
          <p:nvPr/>
        </p:nvSpPr>
        <p:spPr>
          <a:xfrm>
            <a:off x="5194844" y="2786744"/>
            <a:ext cx="6878623" cy="39730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3600" b="0" i="0" u="none" baseline="0">
                <a:latin typeface="Arial Narrow" panose="020B0606020202030204" pitchFamily="34" charset="0"/>
                <a:ea typeface="Arial Narrow" panose="020B0606020202030204" pitchFamily="34" charset="0"/>
                <a:cs typeface="Arial Narrow" panose="020B0606020202030204" pitchFamily="34" charset="0"/>
              </a:rPr>
              <a:t>Al trabajar juntos, casi </a:t>
            </a:r>
            <a:br>
              <a:rPr lang="x-es-XL" sz="3600">
                <a:latin typeface="Arial Narrow" panose="020B0606020202030204" pitchFamily="34" charset="0"/>
              </a:rPr>
            </a:br>
            <a:r>
              <a:rPr lang="x-es-XL" sz="3600" b="1"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1,4 millones de rotarios </a:t>
            </a:r>
            <a:br>
              <a:rPr lang="x-es-XL" sz="3600" b="1">
                <a:solidFill>
                  <a:srgbClr val="01B4E7"/>
                </a:solidFill>
                <a:latin typeface="Arial Narrow" panose="020B0606020202030204" pitchFamily="34" charset="0"/>
              </a:rPr>
            </a:br>
            <a:r>
              <a:rPr lang="x-es-XL" sz="3600" b="1"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y rotaractianos</a:t>
            </a:r>
            <a:r>
              <a:rPr lang="x-es-XL" sz="3600" b="0"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 </a:t>
            </a:r>
            <a:br>
              <a:rPr lang="x-es-XL" sz="3600" b="1">
                <a:solidFill>
                  <a:srgbClr val="01B4E7"/>
                </a:solidFill>
                <a:latin typeface="Arial Narrow" panose="020B0606020202030204" pitchFamily="34" charset="0"/>
              </a:rPr>
            </a:br>
            <a:r>
              <a:rPr lang="x-es-XL" sz="3600" b="0" i="0" u="none" baseline="0">
                <a:latin typeface="Arial Narrow" panose="020B0606020202030204" pitchFamily="34" charset="0"/>
                <a:ea typeface="Arial Narrow" panose="020B0606020202030204" pitchFamily="34" charset="0"/>
                <a:cs typeface="Arial Narrow" panose="020B0606020202030204" pitchFamily="34" charset="0"/>
              </a:rPr>
              <a:t>en más de </a:t>
            </a:r>
            <a:r>
              <a:rPr lang="x-es-XL" sz="3600" b="1"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48 000 clubes</a:t>
            </a:r>
            <a:r>
              <a:rPr lang="x-es-XL" sz="3600" b="0"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 </a:t>
            </a:r>
            <a:br>
              <a:rPr lang="x-es-XL" sz="3600" b="1">
                <a:solidFill>
                  <a:srgbClr val="01B4E7"/>
                </a:solidFill>
                <a:latin typeface="Arial Narrow" panose="020B0606020202030204" pitchFamily="34" charset="0"/>
              </a:rPr>
            </a:br>
            <a:r>
              <a:rPr lang="x-es-XL" sz="3600" b="0" i="0" u="none" baseline="0">
                <a:latin typeface="Arial Narrow" panose="020B0606020202030204" pitchFamily="34" charset="0"/>
                <a:ea typeface="Arial Narrow" panose="020B0606020202030204" pitchFamily="34" charset="0"/>
                <a:cs typeface="Arial Narrow" panose="020B0606020202030204" pitchFamily="34" charset="0"/>
              </a:rPr>
              <a:t>generan un cambio positivo en comunidades de todo el mundo. </a:t>
            </a:r>
          </a:p>
        </p:txBody>
      </p:sp>
    </p:spTree>
    <p:custDataLst>
      <p:tags r:id="rId1"/>
    </p:custDataLst>
    <p:extLst>
      <p:ext uri="{BB962C8B-B14F-4D97-AF65-F5344CB8AC3E}">
        <p14:creationId xmlns:p14="http://schemas.microsoft.com/office/powerpoint/2010/main" val="3023883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os personas sosteniendo palas&#10;&#10;Descripción generada automáticamente">
            <a:extLst>
              <a:ext uri="{FF2B5EF4-FFF2-40B4-BE49-F238E27FC236}">
                <a16:creationId xmlns:a16="http://schemas.microsoft.com/office/drawing/2014/main" id="{0D919E74-D091-0363-826A-C78BC3DE4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061" y="-1211975"/>
            <a:ext cx="6720375" cy="11653829"/>
          </a:xfrm>
          <a:prstGeom prst="rect">
            <a:avLst/>
          </a:prstGeom>
        </p:spPr>
      </p:pic>
      <p:pic>
        <p:nvPicPr>
          <p:cNvPr id="3" name="Picture 2" descr="Un grupo de personas al aire libre&#10;&#10;Descripción generada automáticamente">
            <a:extLst>
              <a:ext uri="{FF2B5EF4-FFF2-40B4-BE49-F238E27FC236}">
                <a16:creationId xmlns:a16="http://schemas.microsoft.com/office/drawing/2014/main" id="{7A0EBFB6-20D4-8470-9799-BB9C09D08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31" y="-1211975"/>
            <a:ext cx="6130832" cy="9196248"/>
          </a:xfrm>
          <a:prstGeom prst="rect">
            <a:avLst/>
          </a:prstGeom>
        </p:spPr>
      </p:pic>
      <p:sp>
        <p:nvSpPr>
          <p:cNvPr id="12" name="Rectangle 11"/>
          <p:cNvSpPr/>
          <p:nvPr/>
        </p:nvSpPr>
        <p:spPr>
          <a:xfrm>
            <a:off x="-84224" y="5154267"/>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5" name="Slide Number Placeholder 4"/>
          <p:cNvSpPr>
            <a:spLocks noGrp="1"/>
          </p:cNvSpPr>
          <p:nvPr>
            <p:ph type="sldNum" sz="quarter" idx="15"/>
          </p:nvPr>
        </p:nvSpPr>
        <p:spPr/>
        <p:txBody>
          <a:bodyPr/>
          <a:lstStyle/>
          <a:p>
            <a:pPr algn="r" rtl="0"/>
            <a:fld id="{97A94E25-127B-4C48-AF96-44BA7B823777}" type="slidenum">
              <a:rPr/>
              <a:pPr/>
              <a:t>8</a:t>
            </a:fld>
            <a:endParaRPr lang="x-es-XL" dirty="0"/>
          </a:p>
        </p:txBody>
      </p:sp>
      <p:sp>
        <p:nvSpPr>
          <p:cNvPr id="8" name="Rectangle 7"/>
          <p:cNvSpPr/>
          <p:nvPr/>
        </p:nvSpPr>
        <p:spPr>
          <a:xfrm>
            <a:off x="-84224" y="4937059"/>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11" name="TextBox 10"/>
          <p:cNvSpPr txBox="1"/>
          <p:nvPr/>
        </p:nvSpPr>
        <p:spPr>
          <a:xfrm>
            <a:off x="700256" y="5119549"/>
            <a:ext cx="6812309" cy="584775"/>
          </a:xfrm>
          <a:prstGeom prst="rect">
            <a:avLst/>
          </a:prstGeom>
          <a:noFill/>
        </p:spPr>
        <p:txBody>
          <a:bodyPr wrap="square" rtlCol="0">
            <a:spAutoFit/>
          </a:bodyPr>
          <a:lstStyle/>
          <a:p>
            <a:pPr algn="l" rtl="0"/>
            <a:r>
              <a:rPr lang="x-es-XL" sz="3200" b="1" i="0" u="none" baseline="0">
                <a:solidFill>
                  <a:schemeClr val="bg1"/>
                </a:solidFill>
              </a:rPr>
              <a:t>ROTARY</a:t>
            </a:r>
          </a:p>
        </p:txBody>
      </p:sp>
      <p:sp>
        <p:nvSpPr>
          <p:cNvPr id="14" name="Rectangle 13">
            <a:extLst>
              <a:ext uri="{FF2B5EF4-FFF2-40B4-BE49-F238E27FC236}">
                <a16:creationId xmlns:a16="http://schemas.microsoft.com/office/drawing/2014/main" id="{FF5BB6C9-913B-4717-9955-C9892C277C11}"/>
              </a:ext>
            </a:extLst>
          </p:cNvPr>
          <p:cNvSpPr/>
          <p:nvPr/>
        </p:nvSpPr>
        <p:spPr>
          <a:xfrm>
            <a:off x="8325927" y="5188985"/>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17" name="Rectangle 16">
            <a:extLst>
              <a:ext uri="{FF2B5EF4-FFF2-40B4-BE49-F238E27FC236}">
                <a16:creationId xmlns:a16="http://schemas.microsoft.com/office/drawing/2014/main" id="{948CA438-6893-43BB-8042-578985EEB639}"/>
              </a:ext>
            </a:extLst>
          </p:cNvPr>
          <p:cNvSpPr/>
          <p:nvPr/>
        </p:nvSpPr>
        <p:spPr>
          <a:xfrm>
            <a:off x="8497377" y="4971777"/>
            <a:ext cx="3906982" cy="1019193"/>
          </a:xfrm>
          <a:prstGeom prst="rect">
            <a:avLst/>
          </a:prstGeom>
          <a:solidFill>
            <a:srgbClr val="D91B5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18" name="TextBox 17">
            <a:extLst>
              <a:ext uri="{FF2B5EF4-FFF2-40B4-BE49-F238E27FC236}">
                <a16:creationId xmlns:a16="http://schemas.microsoft.com/office/drawing/2014/main" id="{99047222-4B94-4AC7-B378-BCC205FE0E58}"/>
              </a:ext>
            </a:extLst>
          </p:cNvPr>
          <p:cNvSpPr txBox="1"/>
          <p:nvPr/>
        </p:nvSpPr>
        <p:spPr>
          <a:xfrm>
            <a:off x="9281857" y="5154267"/>
            <a:ext cx="6812309" cy="584775"/>
          </a:xfrm>
          <a:prstGeom prst="rect">
            <a:avLst/>
          </a:prstGeom>
          <a:noFill/>
        </p:spPr>
        <p:txBody>
          <a:bodyPr wrap="square" rtlCol="0">
            <a:spAutoFit/>
          </a:bodyPr>
          <a:lstStyle/>
          <a:p>
            <a:pPr algn="l" rtl="0"/>
            <a:r>
              <a:rPr lang="x-es-XL" sz="3200" b="1" i="0" u="none" baseline="0">
                <a:solidFill>
                  <a:schemeClr val="bg1"/>
                </a:solidFill>
              </a:rPr>
              <a:t>ROTARACT</a:t>
            </a:r>
          </a:p>
        </p:txBody>
      </p:sp>
      <p:cxnSp>
        <p:nvCxnSpPr>
          <p:cNvPr id="13" name="Straight Connector 12">
            <a:extLst>
              <a:ext uri="{FF2B5EF4-FFF2-40B4-BE49-F238E27FC236}">
                <a16:creationId xmlns:a16="http://schemas.microsoft.com/office/drawing/2014/main" id="{78E7D07A-1617-2329-6F86-236E6259C2F0}"/>
              </a:ext>
            </a:extLst>
          </p:cNvPr>
          <p:cNvCxnSpPr>
            <a:cxnSpLocks/>
          </p:cNvCxnSpPr>
          <p:nvPr/>
        </p:nvCxnSpPr>
        <p:spPr>
          <a:xfrm flipV="1">
            <a:off x="6044800" y="-97188"/>
            <a:ext cx="0" cy="7015340"/>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9179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69755" y="-76968"/>
            <a:ext cx="6812309" cy="1135062"/>
          </a:xfrm>
          <a:ln>
            <a:noFill/>
          </a:ln>
        </p:spPr>
        <p:txBody>
          <a:bodyPr/>
          <a:lstStyle/>
          <a:p>
            <a:pPr algn="ctr" rtl="0"/>
            <a:r>
              <a:rPr lang="x-es-XL" sz="2800" b="1" i="0" u="none" baseline="0" dirty="0"/>
              <a:t>Razones por las que las personas se afilian</a:t>
            </a:r>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363624" y="2320896"/>
            <a:ext cx="4734839" cy="1108104"/>
          </a:xfrm>
        </p:spPr>
        <p:txBody>
          <a:bodyPr>
            <a:noAutofit/>
          </a:bodyPr>
          <a:lstStyle/>
          <a:p>
            <a:pPr algn="l" rtl="0">
              <a:lnSpc>
                <a:spcPct val="100000"/>
              </a:lnSpc>
              <a:spcBef>
                <a:spcPts val="0"/>
              </a:spcBef>
            </a:pPr>
            <a:r>
              <a:rPr lang="x-es-XL" sz="3600" b="0" i="0" u="none" baseline="0" dirty="0">
                <a:latin typeface="Arial Narrow" panose="020B0606020202030204" pitchFamily="34" charset="0"/>
                <a:cs typeface="Arial" panose="020B0604020202020204" pitchFamily="34" charset="0"/>
              </a:rPr>
              <a:t>Servicio en la comunidad local</a:t>
            </a:r>
          </a:p>
          <a:p>
            <a:pPr algn="l" rtl="0">
              <a:lnSpc>
                <a:spcPct val="100000"/>
              </a:lnSpc>
              <a:spcBef>
                <a:spcPts val="0"/>
              </a:spcBef>
            </a:pPr>
            <a:endParaRPr lang="x-es-XL" altLang="en-US" sz="3600" dirty="0">
              <a:latin typeface="Arial Narrow" panose="020B0606020202030204" pitchFamily="34" charset="0"/>
              <a:cs typeface="Arial" panose="020B0604020202020204" pitchFamily="34" charset="0"/>
            </a:endParaRPr>
          </a:p>
          <a:p>
            <a:pPr algn="l" rtl="0">
              <a:lnSpc>
                <a:spcPct val="100000"/>
              </a:lnSpc>
              <a:spcBef>
                <a:spcPts val="0"/>
              </a:spcBef>
            </a:pPr>
            <a:endParaRPr lang="x-es-XL" altLang="en-US" sz="3600" dirty="0">
              <a:latin typeface="Arial Narrow" panose="020B0606020202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sz="1200" b="0" i="0" u="none" strike="noStrike" kern="1200" cap="none" spc="0" normalizeH="0" baseline="0">
                <a:ln>
                  <a:noFill/>
                </a:ln>
                <a:solidFill>
                  <a:prstClr val="white"/>
                </a:solidFill>
                <a:effectLst/>
                <a:uLnTx/>
                <a:uFillTx/>
                <a:latin typeface="Arial" panose="020B06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x-es-XL" sz="1200" b="0" i="0" u="none" strike="noStrike" kern="1200" cap="none" spc="0" normalizeH="0" baseline="0" noProof="0" dirty="0">
              <a:ln>
                <a:noFill/>
              </a:ln>
              <a:solidFill>
                <a:prstClr val="white"/>
              </a:solidFill>
              <a:effectLst/>
              <a:uLnTx/>
              <a:uFillTx/>
              <a:latin typeface="Arial" panose="020B0604020202020204"/>
              <a:ea typeface="+mn-ea"/>
              <a:cs typeface="Arial"/>
              <a:sym typeface="Arial"/>
            </a:endParaRPr>
          </a:p>
        </p:txBody>
      </p:sp>
      <p:sp>
        <p:nvSpPr>
          <p:cNvPr id="12" name="Subtitle 22">
            <a:extLst>
              <a:ext uri="{FF2B5EF4-FFF2-40B4-BE49-F238E27FC236}">
                <a16:creationId xmlns:a16="http://schemas.microsoft.com/office/drawing/2014/main" id="{A434ED2D-D6D8-4B5B-ADB9-DEC1605C712E}"/>
              </a:ext>
            </a:extLst>
          </p:cNvPr>
          <p:cNvSpPr txBox="1">
            <a:spLocks/>
          </p:cNvSpPr>
          <p:nvPr/>
        </p:nvSpPr>
        <p:spPr>
          <a:xfrm>
            <a:off x="363625" y="3620431"/>
            <a:ext cx="4734839" cy="8944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lnSpc>
                <a:spcPct val="100000"/>
              </a:lnSpc>
              <a:spcBef>
                <a:spcPts val="0"/>
              </a:spcBef>
            </a:pPr>
            <a:r>
              <a:rPr lang="x-es-XL" sz="3600" b="0" i="0" u="none" baseline="0" dirty="0">
                <a:latin typeface="Arial Narrow" panose="020B0606020202030204" pitchFamily="34" charset="0"/>
                <a:cs typeface="Arial" panose="020B0604020202020204" pitchFamily="34" charset="0"/>
              </a:rPr>
              <a:t>Amistades significativas</a:t>
            </a:r>
          </a:p>
          <a:p>
            <a:pPr algn="l" rtl="0">
              <a:lnSpc>
                <a:spcPct val="100000"/>
              </a:lnSpc>
              <a:spcBef>
                <a:spcPts val="0"/>
              </a:spcBef>
            </a:pPr>
            <a:endParaRPr lang="x-es-XL" altLang="en-US" sz="3600" dirty="0">
              <a:latin typeface="Arial Narrow" panose="020B0606020202030204" pitchFamily="34" charset="0"/>
              <a:cs typeface="Arial" panose="020B0604020202020204" pitchFamily="34" charset="0"/>
            </a:endParaRPr>
          </a:p>
        </p:txBody>
      </p:sp>
      <p:sp>
        <p:nvSpPr>
          <p:cNvPr id="13" name="Subtitle 22">
            <a:extLst>
              <a:ext uri="{FF2B5EF4-FFF2-40B4-BE49-F238E27FC236}">
                <a16:creationId xmlns:a16="http://schemas.microsoft.com/office/drawing/2014/main" id="{A434ED2D-D6D8-4B5B-ADB9-DEC1605C712E}"/>
              </a:ext>
            </a:extLst>
          </p:cNvPr>
          <p:cNvSpPr txBox="1">
            <a:spLocks/>
          </p:cNvSpPr>
          <p:nvPr/>
        </p:nvSpPr>
        <p:spPr>
          <a:xfrm>
            <a:off x="363625" y="4514850"/>
            <a:ext cx="5119566" cy="27653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lnSpc>
                <a:spcPct val="100000"/>
              </a:lnSpc>
              <a:spcBef>
                <a:spcPts val="0"/>
              </a:spcBef>
            </a:pPr>
            <a:r>
              <a:rPr lang="x-es-XL" sz="3600" b="0" i="0" u="none" baseline="0" dirty="0">
                <a:latin typeface="Arial Narrow" panose="020B0606020202030204" pitchFamily="34" charset="0"/>
                <a:cs typeface="Arial" panose="020B0604020202020204" pitchFamily="34" charset="0"/>
              </a:rPr>
              <a:t>Oportunidades para el desarrollo profesional y del liderazgo</a:t>
            </a:r>
          </a:p>
        </p:txBody>
      </p:sp>
      <p:sp>
        <p:nvSpPr>
          <p:cNvPr id="4" name="Subtitle 22">
            <a:extLst>
              <a:ext uri="{FF2B5EF4-FFF2-40B4-BE49-F238E27FC236}">
                <a16:creationId xmlns:a16="http://schemas.microsoft.com/office/drawing/2014/main" id="{2FE5BEED-7011-9A59-CC0D-E9DE28AB38C1}"/>
              </a:ext>
            </a:extLst>
          </p:cNvPr>
          <p:cNvSpPr txBox="1">
            <a:spLocks/>
          </p:cNvSpPr>
          <p:nvPr/>
        </p:nvSpPr>
        <p:spPr>
          <a:xfrm>
            <a:off x="6915294" y="2583837"/>
            <a:ext cx="4949604" cy="15483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lnSpc>
                <a:spcPct val="100000"/>
              </a:lnSpc>
              <a:spcBef>
                <a:spcPts val="0"/>
              </a:spcBef>
            </a:pPr>
            <a:r>
              <a:rPr lang="x-es-XL" sz="3600" b="0" i="0" u="none" baseline="0" dirty="0">
                <a:solidFill>
                  <a:srgbClr val="58585A"/>
                </a:solidFill>
                <a:latin typeface="Arial Narrow" panose="020B0606020202030204" pitchFamily="34" charset="0"/>
                <a:cs typeface="Arial" panose="020B0604020202020204" pitchFamily="34" charset="0"/>
              </a:rPr>
              <a:t>Oportunidades para el desarrollo profesional y del liderazgo</a:t>
            </a:r>
          </a:p>
        </p:txBody>
      </p:sp>
      <p:sp>
        <p:nvSpPr>
          <p:cNvPr id="5" name="Subtitle 22">
            <a:extLst>
              <a:ext uri="{FF2B5EF4-FFF2-40B4-BE49-F238E27FC236}">
                <a16:creationId xmlns:a16="http://schemas.microsoft.com/office/drawing/2014/main" id="{14797445-9214-9908-653F-4A098CE31C0C}"/>
              </a:ext>
            </a:extLst>
          </p:cNvPr>
          <p:cNvSpPr txBox="1">
            <a:spLocks/>
          </p:cNvSpPr>
          <p:nvPr/>
        </p:nvSpPr>
        <p:spPr>
          <a:xfrm>
            <a:off x="6966008" y="4394007"/>
            <a:ext cx="4734839" cy="10394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lnSpc>
                <a:spcPct val="100000"/>
              </a:lnSpc>
              <a:spcBef>
                <a:spcPts val="0"/>
              </a:spcBef>
            </a:pPr>
            <a:r>
              <a:rPr lang="x-es-XL" sz="3600" b="0" i="0" u="none" baseline="0" dirty="0">
                <a:solidFill>
                  <a:srgbClr val="58585A"/>
                </a:solidFill>
                <a:latin typeface="Arial Narrow" panose="020B0606020202030204" pitchFamily="34" charset="0"/>
                <a:cs typeface="Arial" panose="020B0604020202020204" pitchFamily="34" charset="0"/>
              </a:rPr>
              <a:t>Servicio en la comunidad local</a:t>
            </a:r>
          </a:p>
          <a:p>
            <a:pPr algn="l" rtl="0">
              <a:lnSpc>
                <a:spcPct val="100000"/>
              </a:lnSpc>
              <a:spcBef>
                <a:spcPts val="0"/>
              </a:spcBef>
            </a:pPr>
            <a:endParaRPr lang="x-es-XL" altLang="en-US" sz="3600" dirty="0">
              <a:latin typeface="Arial Narrow" panose="020B0606020202030204" pitchFamily="34" charset="0"/>
              <a:cs typeface="Arial" panose="020B0604020202020204" pitchFamily="34" charset="0"/>
            </a:endParaRPr>
          </a:p>
          <a:p>
            <a:pPr algn="l" rtl="0">
              <a:lnSpc>
                <a:spcPct val="100000"/>
              </a:lnSpc>
              <a:spcBef>
                <a:spcPts val="0"/>
              </a:spcBef>
            </a:pPr>
            <a:endParaRPr lang="x-es-XL" altLang="en-US" sz="3600" dirty="0">
              <a:latin typeface="Arial Narrow" panose="020B0606020202030204" pitchFamily="34" charset="0"/>
              <a:cs typeface="Arial" panose="020B0604020202020204" pitchFamily="34" charset="0"/>
            </a:endParaRPr>
          </a:p>
        </p:txBody>
      </p:sp>
      <p:sp>
        <p:nvSpPr>
          <p:cNvPr id="8" name="Subtitle 22">
            <a:extLst>
              <a:ext uri="{FF2B5EF4-FFF2-40B4-BE49-F238E27FC236}">
                <a16:creationId xmlns:a16="http://schemas.microsoft.com/office/drawing/2014/main" id="{C9CA5C91-0702-B335-EF1A-CE2DD8125787}"/>
              </a:ext>
            </a:extLst>
          </p:cNvPr>
          <p:cNvSpPr txBox="1">
            <a:spLocks/>
          </p:cNvSpPr>
          <p:nvPr/>
        </p:nvSpPr>
        <p:spPr>
          <a:xfrm>
            <a:off x="6966009" y="5686116"/>
            <a:ext cx="4734839" cy="713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lnSpc>
                <a:spcPct val="100000"/>
              </a:lnSpc>
              <a:spcBef>
                <a:spcPts val="0"/>
              </a:spcBef>
            </a:pPr>
            <a:r>
              <a:rPr lang="x-es-XL" sz="3600" b="0" i="0" u="none" baseline="0">
                <a:solidFill>
                  <a:srgbClr val="58585A"/>
                </a:solidFill>
                <a:latin typeface="Arial Narrow" panose="020B0606020202030204" pitchFamily="34" charset="0"/>
                <a:cs typeface="Arial" panose="020B0604020202020204" pitchFamily="34" charset="0"/>
              </a:rPr>
              <a:t>Amistades significativas</a:t>
            </a:r>
          </a:p>
          <a:p>
            <a:pPr algn="l" rtl="0">
              <a:lnSpc>
                <a:spcPct val="100000"/>
              </a:lnSpc>
              <a:spcBef>
                <a:spcPts val="0"/>
              </a:spcBef>
            </a:pPr>
            <a:endParaRPr lang="x-es-XL" altLang="en-US" sz="3600" dirty="0">
              <a:latin typeface="Arial Narrow" panose="020B0606020202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45444F2-03D5-5EDA-25E4-119514A4718C}"/>
              </a:ext>
            </a:extLst>
          </p:cNvPr>
          <p:cNvSpPr/>
          <p:nvPr/>
        </p:nvSpPr>
        <p:spPr>
          <a:xfrm>
            <a:off x="1" y="1110272"/>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9" name="TextBox 8">
            <a:extLst>
              <a:ext uri="{FF2B5EF4-FFF2-40B4-BE49-F238E27FC236}">
                <a16:creationId xmlns:a16="http://schemas.microsoft.com/office/drawing/2014/main" id="{71E935F4-ECAD-4AAD-294A-36B116ED50AE}"/>
              </a:ext>
            </a:extLst>
          </p:cNvPr>
          <p:cNvSpPr txBox="1"/>
          <p:nvPr/>
        </p:nvSpPr>
        <p:spPr>
          <a:xfrm>
            <a:off x="1009194" y="1379353"/>
            <a:ext cx="6812309" cy="584775"/>
          </a:xfrm>
          <a:prstGeom prst="rect">
            <a:avLst/>
          </a:prstGeom>
          <a:noFill/>
        </p:spPr>
        <p:txBody>
          <a:bodyPr wrap="square" rtlCol="0">
            <a:spAutoFit/>
          </a:bodyPr>
          <a:lstStyle/>
          <a:p>
            <a:pPr algn="l" rtl="0"/>
            <a:r>
              <a:rPr lang="x-es-XL" sz="3200" b="1" i="0" u="none" baseline="0">
                <a:solidFill>
                  <a:schemeClr val="bg1"/>
                </a:solidFill>
              </a:rPr>
              <a:t>ROTARY</a:t>
            </a:r>
          </a:p>
        </p:txBody>
      </p:sp>
      <p:sp>
        <p:nvSpPr>
          <p:cNvPr id="10" name="Rectangle 9">
            <a:extLst>
              <a:ext uri="{FF2B5EF4-FFF2-40B4-BE49-F238E27FC236}">
                <a16:creationId xmlns:a16="http://schemas.microsoft.com/office/drawing/2014/main" id="{5F352A0E-6CD9-FA0A-4EF0-FD398BA9C277}"/>
              </a:ext>
            </a:extLst>
          </p:cNvPr>
          <p:cNvSpPr/>
          <p:nvPr/>
        </p:nvSpPr>
        <p:spPr>
          <a:xfrm>
            <a:off x="8285019" y="1100404"/>
            <a:ext cx="3906982" cy="1019193"/>
          </a:xfrm>
          <a:prstGeom prst="rect">
            <a:avLst/>
          </a:prstGeom>
          <a:solidFill>
            <a:srgbClr val="D91B5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14" name="TextBox 13">
            <a:extLst>
              <a:ext uri="{FF2B5EF4-FFF2-40B4-BE49-F238E27FC236}">
                <a16:creationId xmlns:a16="http://schemas.microsoft.com/office/drawing/2014/main" id="{DC1B0A86-3D9D-7A79-C11D-73C8B68279FD}"/>
              </a:ext>
            </a:extLst>
          </p:cNvPr>
          <p:cNvSpPr txBox="1"/>
          <p:nvPr/>
        </p:nvSpPr>
        <p:spPr>
          <a:xfrm>
            <a:off x="8963645" y="1305706"/>
            <a:ext cx="6812309" cy="584775"/>
          </a:xfrm>
          <a:prstGeom prst="rect">
            <a:avLst/>
          </a:prstGeom>
          <a:noFill/>
        </p:spPr>
        <p:txBody>
          <a:bodyPr wrap="square" rtlCol="0">
            <a:spAutoFit/>
          </a:bodyPr>
          <a:lstStyle/>
          <a:p>
            <a:pPr algn="l" rtl="0"/>
            <a:r>
              <a:rPr lang="x-es-XL" sz="3200" b="1" i="0" u="none" baseline="0">
                <a:solidFill>
                  <a:schemeClr val="bg1"/>
                </a:solidFill>
              </a:rPr>
              <a:t>ROTARACT</a:t>
            </a:r>
          </a:p>
        </p:txBody>
      </p:sp>
      <p:sp>
        <p:nvSpPr>
          <p:cNvPr id="15" name="Text Placeholder 1">
            <a:extLst>
              <a:ext uri="{FF2B5EF4-FFF2-40B4-BE49-F238E27FC236}">
                <a16:creationId xmlns:a16="http://schemas.microsoft.com/office/drawing/2014/main" id="{DC593949-18F0-461F-4205-BCE00ACF32F5}"/>
              </a:ext>
            </a:extLst>
          </p:cNvPr>
          <p:cNvSpPr txBox="1">
            <a:spLocks/>
          </p:cNvSpPr>
          <p:nvPr/>
        </p:nvSpPr>
        <p:spPr>
          <a:xfrm>
            <a:off x="6103005" y="-45081"/>
            <a:ext cx="6319845"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cap="all" baseline="0">
                <a:solidFill>
                  <a:schemeClr val="bg1"/>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x-es-XL" sz="2800" b="1" i="0" u="none" baseline="0" dirty="0">
                <a:solidFill>
                  <a:srgbClr val="58585A"/>
                </a:solidFill>
              </a:rPr>
              <a:t>Razones por las que las personas se afilian</a:t>
            </a:r>
          </a:p>
        </p:txBody>
      </p:sp>
      <p:sp>
        <p:nvSpPr>
          <p:cNvPr id="16" name="Oval 15">
            <a:extLst>
              <a:ext uri="{FF2B5EF4-FFF2-40B4-BE49-F238E27FC236}">
                <a16:creationId xmlns:a16="http://schemas.microsoft.com/office/drawing/2014/main" id="{E3FC2D0B-E070-781D-B4A8-FA5A54673328}"/>
              </a:ext>
            </a:extLst>
          </p:cNvPr>
          <p:cNvSpPr/>
          <p:nvPr/>
        </p:nvSpPr>
        <p:spPr>
          <a:xfrm>
            <a:off x="5483191" y="2320895"/>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4800" b="1" i="0" u="none" baseline="0">
                <a:solidFill>
                  <a:srgbClr val="17458F"/>
                </a:solidFill>
              </a:rPr>
              <a:t>1</a:t>
            </a:r>
          </a:p>
        </p:txBody>
      </p:sp>
      <p:sp>
        <p:nvSpPr>
          <p:cNvPr id="17" name="Oval 16">
            <a:extLst>
              <a:ext uri="{FF2B5EF4-FFF2-40B4-BE49-F238E27FC236}">
                <a16:creationId xmlns:a16="http://schemas.microsoft.com/office/drawing/2014/main" id="{FF57CA21-E89B-9875-4AEA-33D3576C5AA5}"/>
              </a:ext>
            </a:extLst>
          </p:cNvPr>
          <p:cNvSpPr/>
          <p:nvPr/>
        </p:nvSpPr>
        <p:spPr>
          <a:xfrm>
            <a:off x="5483191" y="3981803"/>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4800" b="1" i="0" u="none" baseline="0">
                <a:solidFill>
                  <a:srgbClr val="17458F"/>
                </a:solidFill>
              </a:rPr>
              <a:t>2</a:t>
            </a:r>
          </a:p>
        </p:txBody>
      </p:sp>
      <p:sp>
        <p:nvSpPr>
          <p:cNvPr id="18" name="Oval 17">
            <a:extLst>
              <a:ext uri="{FF2B5EF4-FFF2-40B4-BE49-F238E27FC236}">
                <a16:creationId xmlns:a16="http://schemas.microsoft.com/office/drawing/2014/main" id="{9AD8004D-9E59-7CCC-59AE-0E48146B7AA2}"/>
              </a:ext>
            </a:extLst>
          </p:cNvPr>
          <p:cNvSpPr/>
          <p:nvPr/>
        </p:nvSpPr>
        <p:spPr>
          <a:xfrm>
            <a:off x="5517111" y="5433444"/>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4800" b="1" i="0" u="none" baseline="0">
                <a:solidFill>
                  <a:srgbClr val="17458F"/>
                </a:solidFill>
              </a:rPr>
              <a:t>3</a:t>
            </a:r>
          </a:p>
        </p:txBody>
      </p:sp>
    </p:spTree>
    <p:custDataLst>
      <p:tags r:id="rId1"/>
    </p:custDataLst>
    <p:extLst>
      <p:ext uri="{BB962C8B-B14F-4D97-AF65-F5344CB8AC3E}">
        <p14:creationId xmlns:p14="http://schemas.microsoft.com/office/powerpoint/2010/main" val="175249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624FA1727FC8468BB8290800501A5C" ma:contentTypeVersion="7" ma:contentTypeDescription="Create a new document." ma:contentTypeScope="" ma:versionID="a4f623aa96ffd6154773e624f1757dbf">
  <xsd:schema xmlns:xsd="http://www.w3.org/2001/XMLSchema" xmlns:xs="http://www.w3.org/2001/XMLSchema" xmlns:p="http://schemas.microsoft.com/office/2006/metadata/properties" xmlns:ns1="http://schemas.microsoft.com/sharepoint/v3" xmlns:ns2="1f097dfa-9cbd-4f84-9850-6e7cae909781" xmlns:ns3="31cc3d0e-5959-4987-9d20-de23da659f5c" targetNamespace="http://schemas.microsoft.com/office/2006/metadata/properties" ma:root="true" ma:fieldsID="8347c7ee3ad25551d76e9f617ba3cc1c" ns1:_="" ns2:_="" ns3:_="">
    <xsd:import namespace="http://schemas.microsoft.com/sharepoint/v3"/>
    <xsd:import namespace="1f097dfa-9cbd-4f84-9850-6e7cae909781"/>
    <xsd:import namespace="31cc3d0e-5959-4987-9d20-de23da659f5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097dfa-9cbd-4f84-9850-6e7cae9097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c3d0e-5959-4987-9d20-de23da659f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E809BB-9B85-4C5F-BBD2-217ACB269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097dfa-9cbd-4f84-9850-6e7cae909781"/>
    <ds:schemaRef ds:uri="31cc3d0e-5959-4987-9d20-de23da659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907746-948B-431F-9FEC-993A4876518B}">
  <ds:schemaRefs>
    <ds:schemaRef ds:uri="http://purl.org/dc/elements/1.1/"/>
    <ds:schemaRef ds:uri="1f097dfa-9cbd-4f84-9850-6e7cae909781"/>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http://schemas.microsoft.com/office/infopath/2007/PartnerControls"/>
    <ds:schemaRef ds:uri="31cc3d0e-5959-4987-9d20-de23da659f5c"/>
    <ds:schemaRef ds:uri="http://www.w3.org/XML/1998/namespace"/>
    <ds:schemaRef ds:uri="http://purl.org/dc/dcmitype/"/>
  </ds:schemaRefs>
</ds:datastoreItem>
</file>

<file path=customXml/itemProps3.xml><?xml version="1.0" encoding="utf-8"?>
<ds:datastoreItem xmlns:ds="http://schemas.openxmlformats.org/officeDocument/2006/customXml" ds:itemID="{B7D2427C-728B-4C63-87D2-30BB2F459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15313</TotalTime>
  <Words>4240</Words>
  <Application>Microsoft Office PowerPoint</Application>
  <PresentationFormat>Widescreen</PresentationFormat>
  <Paragraphs>339</Paragraphs>
  <Slides>16</Slides>
  <Notes>16</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Narrow</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experiencia en el club es lo más importante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Lee Ann Searight</cp:lastModifiedBy>
  <cp:revision>607</cp:revision>
  <cp:lastPrinted>2020-09-10T18:12:28Z</cp:lastPrinted>
  <dcterms:created xsi:type="dcterms:W3CDTF">2019-11-18T03:22:22Z</dcterms:created>
  <dcterms:modified xsi:type="dcterms:W3CDTF">2023-10-13T15:28:00Z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0x010100E4624FA1727FC8468BB8290800501A5C</vt:lpwstr>
  </property>
  <property fmtid="{D5CDD505-2E9C-101B-9397-08002B2CF9AE}" pid="3" name="ArticulateGUID">
    <vt:lpwstr>999353F6-ECC4-48C6-889C-F6AB0DB02C9C</vt:lpwstr>
  </property>
  <property fmtid="{D5CDD505-2E9C-101B-9397-08002B2CF9AE}" pid="4" name="ArticulatePath">
    <vt:lpwstr>State of Membership July 2021 20210902-018</vt:lpwstr>
  </property>
</Properties>
</file>