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F7A81B"/>
    <a:srgbClr val="872175"/>
    <a:srgbClr val="009999"/>
    <a:srgbClr val="FF7600"/>
    <a:srgbClr val="17458F"/>
    <a:srgbClr val="D91B5C"/>
    <a:srgbClr val="005DAA"/>
    <a:srgbClr val="1A72C3"/>
    <a:srgbClr val="D92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95E6E-AFB5-464B-B3F4-58737F6A3FA2}" v="2" dt="2019-12-06T15:02:15.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1" autoAdjust="0"/>
    <p:restoredTop sz="84453" autoAdjust="0"/>
  </p:normalViewPr>
  <p:slideViewPr>
    <p:cSldViewPr snapToGrid="0" showGuides="1">
      <p:cViewPr varScale="1">
        <p:scale>
          <a:sx n="53" d="100"/>
          <a:sy n="53" d="100"/>
        </p:scale>
        <p:origin x="1008" y="24"/>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09-Jun-2020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ロータリー地域社会共同隊（</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）は、地域社会の自立と長期的な経済発展を願い、ボランティア活動</a:t>
            </a:r>
            <a:r>
              <a:rPr lang="ja-JP" altLang="en-US" dirty="0"/>
              <a:t>を</a:t>
            </a:r>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するために集まったロータリアン以外の人びとのグループです。都市部や農村部、発展途上国から先進国まで、さまざまな地域で</a:t>
            </a:r>
            <a:r>
              <a:rPr lang="en-US" altLang="ja-JP" sz="1200" b="0" i="0" kern="120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が結成されています。どのような地域でも（先進国であっても）、地域社会の中には助けを必要とする人びとや社会的に弱い立場にある人びとがいます。</a:t>
            </a:r>
            <a:r>
              <a:rPr lang="en-US" altLang="ja-JP" sz="1200" b="0" i="0" kern="120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は助けを必要とする人びとや地域社会の課題を見出し、解決をめざして活動します。</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2606362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地域社会の発展には、その地域をよく知り、地元の問題に詳しい住民たちこそが力を発揮します。地元の問題に取り組む奉仕プロジェクトでは、草の根レベルの団結を強め、また地域の人がロータリーについてもっとよく知ることができます。</a:t>
            </a:r>
            <a:endParaRPr lang="en-US" dirty="0"/>
          </a:p>
          <a:p>
            <a:r>
              <a:rPr lang="en-US" dirty="0"/>
              <a:t>----------------</a:t>
            </a:r>
          </a:p>
          <a:p>
            <a:r>
              <a:rPr lang="ja-JP" altLang="en-US" dirty="0"/>
              <a:t>パキスタンでは、地元の犯罪率を減らすため、ギジリ</a:t>
            </a:r>
            <a:r>
              <a:rPr lang="en-US" altLang="ja-JP" dirty="0"/>
              <a:t>RCC</a:t>
            </a:r>
            <a:r>
              <a:rPr lang="ja-JP" altLang="en-US" dirty="0"/>
              <a:t>がサッカー大会を企画しました。</a:t>
            </a:r>
            <a:r>
              <a:rPr lang="en-US" altLang="ja-JP" dirty="0"/>
              <a:t>72</a:t>
            </a:r>
            <a:r>
              <a:rPr lang="ja-JP" altLang="en-US" dirty="0"/>
              <a:t>以上のチームが参加し、人びとの交流を促進して、地域社会の連帯感を強めただけでなく、地域発展をめざす活動に多くの賛同を得ることができました。</a:t>
            </a:r>
            <a:endParaRPr lang="en-US" altLang="ja-JP" dirty="0"/>
          </a:p>
          <a:p>
            <a:endParaRPr lang="en-US" dirty="0"/>
          </a:p>
          <a:p>
            <a:r>
              <a:rPr lang="ja-JP" altLang="en-US" dirty="0"/>
              <a:t>日本では、半田</a:t>
            </a:r>
            <a:r>
              <a:rPr lang="en-US" altLang="ja-JP" dirty="0"/>
              <a:t>RCC</a:t>
            </a:r>
            <a:r>
              <a:rPr lang="ja-JP" altLang="en-US" dirty="0"/>
              <a:t>が市内の子どもや青少年を対象とした防災訓練を実施しました。幼稚園から大学までさまざまな学校と協力して行われたこの訓練では、応急手当、簡易トイレの設置方法、非常時の食事準備といった実践的なトレーニングが行われました。</a:t>
            </a:r>
            <a:br>
              <a:rPr lang="en-US" dirty="0"/>
            </a:br>
            <a:br>
              <a:rPr lang="en-US" dirty="0"/>
            </a:br>
            <a:r>
              <a:rPr lang="ja-JP" altLang="en-US" dirty="0"/>
              <a:t>ケニアでは、ナイロビ近くのクラ</a:t>
            </a:r>
            <a:r>
              <a:rPr lang="en-US" altLang="ja-JP" dirty="0"/>
              <a:t>RCC</a:t>
            </a:r>
            <a:r>
              <a:rPr lang="ja-JP" altLang="en-US" dirty="0"/>
              <a:t>が、エイズ孤児のための施設を設けました。現在は、海外のロータリークラブやインターアクトクラブ、地元団体からの支援を受け、設置当初の</a:t>
            </a:r>
            <a:r>
              <a:rPr lang="en-US" altLang="ja-JP" dirty="0"/>
              <a:t>2</a:t>
            </a:r>
            <a:r>
              <a:rPr lang="ja-JP" altLang="en-US" dirty="0"/>
              <a:t>倍の数の子どもたちを受け入れられるようになりました。</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813606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ja-JP" altLang="en-US" dirty="0"/>
              <a:t>ロータリアンはあらゆる方法で奉仕を行うことができますが、中でも特に切実で、広く解決が必要とされる人道的ニーズが、ロータリーの重点分野として挙げられています。</a:t>
            </a:r>
            <a:r>
              <a:rPr lang="en-US" altLang="ja-JP" dirty="0"/>
              <a:t>RCC</a:t>
            </a:r>
            <a:r>
              <a:rPr lang="ja-JP" altLang="en-US" dirty="0"/>
              <a:t>は、ロータリークラブと協力して、次の</a:t>
            </a:r>
            <a:r>
              <a:rPr lang="en-US" altLang="ja-JP" dirty="0"/>
              <a:t>6</a:t>
            </a:r>
            <a:r>
              <a:rPr lang="ja-JP" altLang="en-US" dirty="0"/>
              <a:t>つの重点分野に取り組むことができます。</a:t>
            </a:r>
            <a:endParaRPr lang="en-US" baseline="0" dirty="0"/>
          </a:p>
          <a:p>
            <a:pPr marL="0" indent="0">
              <a:buNone/>
            </a:pPr>
            <a:endParaRPr lang="en-US" dirty="0"/>
          </a:p>
          <a:p>
            <a:pPr marL="0" indent="0">
              <a:buNone/>
            </a:pPr>
            <a:r>
              <a:rPr lang="en-US" dirty="0"/>
              <a:t>• </a:t>
            </a:r>
            <a:r>
              <a:rPr lang="ja-JP" altLang="en-US" dirty="0"/>
              <a:t>平和と紛争予防／紛争解決</a:t>
            </a:r>
            <a:endParaRPr lang="en-US" dirty="0"/>
          </a:p>
          <a:p>
            <a:pPr marL="0" indent="0">
              <a:buNone/>
            </a:pPr>
            <a:r>
              <a:rPr lang="en-US" dirty="0"/>
              <a:t>• </a:t>
            </a:r>
            <a:r>
              <a:rPr lang="ja-JP" altLang="en-US" dirty="0"/>
              <a:t>疾病予防と治療</a:t>
            </a:r>
            <a:endParaRPr lang="en-US" dirty="0"/>
          </a:p>
          <a:p>
            <a:pPr marL="0" indent="0">
              <a:buNone/>
            </a:pPr>
            <a:r>
              <a:rPr lang="en-US" dirty="0"/>
              <a:t>• </a:t>
            </a:r>
            <a:r>
              <a:rPr lang="ja-JP" altLang="en-US" dirty="0"/>
              <a:t>水と衛生</a:t>
            </a:r>
            <a:endParaRPr lang="en-US" dirty="0"/>
          </a:p>
          <a:p>
            <a:pPr marL="0" indent="0">
              <a:buNone/>
            </a:pPr>
            <a:r>
              <a:rPr lang="en-US" dirty="0"/>
              <a:t>• </a:t>
            </a:r>
            <a:r>
              <a:rPr lang="ja-JP" altLang="en-US" dirty="0"/>
              <a:t>母子の健康</a:t>
            </a:r>
            <a:endParaRPr lang="en-US" dirty="0"/>
          </a:p>
          <a:p>
            <a:pPr marL="0" indent="0">
              <a:buNone/>
            </a:pPr>
            <a:r>
              <a:rPr lang="en-US" dirty="0"/>
              <a:t>• </a:t>
            </a:r>
            <a:r>
              <a:rPr lang="ja-JP" altLang="en-US" dirty="0"/>
              <a:t>基本的教育と識字率向上</a:t>
            </a:r>
            <a:endParaRPr lang="en-US" dirty="0"/>
          </a:p>
          <a:p>
            <a:pPr marL="0" indent="0">
              <a:buNone/>
            </a:pPr>
            <a:r>
              <a:rPr lang="en-US" dirty="0"/>
              <a:t>• </a:t>
            </a:r>
            <a:r>
              <a:rPr lang="ja-JP" altLang="en-US" dirty="0"/>
              <a:t>経済と地域社会の発展</a:t>
            </a:r>
            <a:endParaRPr lang="en-US" dirty="0"/>
          </a:p>
          <a:p>
            <a:pPr marL="0" indent="0">
              <a:buNone/>
            </a:pPr>
            <a:br>
              <a:rPr lang="en-US" dirty="0"/>
            </a:br>
            <a:r>
              <a:rPr lang="ja-JP" altLang="en-US" dirty="0"/>
              <a:t>新しいプロジェクトを立案する際は、これらの分野をぜひご検討ください。</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255263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4178282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ja-JP" dirty="0"/>
              <a:t>RCC</a:t>
            </a:r>
            <a:r>
              <a:rPr lang="ja-JP" altLang="en-US" dirty="0"/>
              <a:t>の結成と運営は比較的シンプルなものです。ご質問のある場合は、地区の</a:t>
            </a:r>
            <a:r>
              <a:rPr lang="en-US" altLang="ja-JP" dirty="0"/>
              <a:t>RCC</a:t>
            </a:r>
            <a:r>
              <a:rPr lang="ja-JP" altLang="en-US" dirty="0"/>
              <a:t>委員長または</a:t>
            </a:r>
            <a:r>
              <a:rPr lang="en-US" altLang="ja-JP" dirty="0"/>
              <a:t>RI</a:t>
            </a:r>
            <a:r>
              <a:rPr lang="ja-JP" altLang="en-US" dirty="0"/>
              <a:t>職員までご連絡ください。</a:t>
            </a:r>
            <a:endParaRPr lang="en-US" dirty="0"/>
          </a:p>
          <a:p>
            <a:pPr marL="0" indent="0">
              <a:buNone/>
            </a:pPr>
            <a:endParaRPr lang="en-US" dirty="0"/>
          </a:p>
          <a:p>
            <a:pPr marL="0" indent="0">
              <a:buNone/>
            </a:pPr>
            <a:r>
              <a:rPr lang="ja-JP" altLang="en-US" dirty="0"/>
              <a:t>メンバー：良心的で、リーダーとなる資質を備えた人をメンバーに勧誘するようにします。地域に住む（または勤務・通学する）人が対象となります。</a:t>
            </a:r>
            <a:endParaRPr lang="en-US" dirty="0"/>
          </a:p>
          <a:p>
            <a:pPr marL="0" indent="0">
              <a:buNone/>
            </a:pPr>
            <a:br>
              <a:rPr lang="en-US" dirty="0"/>
            </a:br>
            <a:r>
              <a:rPr lang="ja-JP" altLang="en-US" dirty="0"/>
              <a:t>例会：</a:t>
            </a:r>
            <a:r>
              <a:rPr lang="en-US" altLang="ja-JP" dirty="0"/>
              <a:t>RCC</a:t>
            </a:r>
            <a:r>
              <a:rPr lang="ja-JP" altLang="en-US" dirty="0"/>
              <a:t>は、メンバーにとって都合のよい場所と時間で、毎月少なくとも</a:t>
            </a:r>
            <a:r>
              <a:rPr lang="en-US" altLang="ja-JP" dirty="0"/>
              <a:t>1</a:t>
            </a:r>
            <a:r>
              <a:rPr lang="ja-JP" altLang="en-US" dirty="0"/>
              <a:t>回会合を開く必要があります。</a:t>
            </a:r>
            <a:r>
              <a:rPr lang="en-US" altLang="ja-JP" dirty="0"/>
              <a:t>RCC</a:t>
            </a:r>
            <a:r>
              <a:rPr lang="ja-JP" altLang="en-US" dirty="0"/>
              <a:t>のリーダーは月に少なくとも</a:t>
            </a:r>
            <a:r>
              <a:rPr lang="en-US" altLang="ja-JP" dirty="0"/>
              <a:t>2</a:t>
            </a:r>
            <a:r>
              <a:rPr lang="ja-JP" altLang="en-US" dirty="0"/>
              <a:t>回、会合を開くべきです。</a:t>
            </a:r>
            <a:br>
              <a:rPr lang="en-US" dirty="0"/>
            </a:br>
            <a:br>
              <a:rPr lang="en-US" dirty="0"/>
            </a:br>
            <a:r>
              <a:rPr lang="ja-JP" altLang="en-US" dirty="0"/>
              <a:t>プロジェクト：</a:t>
            </a:r>
            <a:r>
              <a:rPr lang="en-US" altLang="ja-JP" dirty="0"/>
              <a:t>RCC</a:t>
            </a:r>
            <a:r>
              <a:rPr lang="ja-JP" altLang="en-US" dirty="0"/>
              <a:t>は、毎年少なくとも</a:t>
            </a:r>
            <a:r>
              <a:rPr lang="en-US" altLang="ja-JP" dirty="0"/>
              <a:t>2</a:t>
            </a:r>
            <a:r>
              <a:rPr lang="ja-JP" altLang="en-US" dirty="0"/>
              <a:t>つの主要プロジェクトに取り組むべきです。</a:t>
            </a:r>
            <a:endParaRPr lang="en-US" altLang="ja-JP" dirty="0"/>
          </a:p>
          <a:p>
            <a:pPr marL="0" indent="0">
              <a:buNone/>
            </a:pPr>
            <a:endParaRPr lang="en-US" dirty="0"/>
          </a:p>
          <a:p>
            <a:pPr marL="0" indent="0">
              <a:buNone/>
            </a:pPr>
            <a:r>
              <a:rPr lang="ja-JP" altLang="en-US" dirty="0"/>
              <a:t>会費：</a:t>
            </a:r>
            <a:r>
              <a:rPr lang="en-US" altLang="ja-JP" dirty="0"/>
              <a:t>RCC</a:t>
            </a:r>
            <a:r>
              <a:rPr lang="ja-JP" altLang="en-US" dirty="0"/>
              <a:t>メンバーが支払ういかなる会費や徴収金も、会合の実費をまかなうための最低限の金額に留めるべきです。活動やプロジェクトの費用は別途に資金を集めます。</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2410963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4093155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ja-JP" altLang="en-US" dirty="0"/>
              <a:t>クラブと地区は、さまざまな社会奉仕活動に参加・協力するために、</a:t>
            </a:r>
            <a:r>
              <a:rPr lang="en-US" altLang="ja-JP" dirty="0"/>
              <a:t>RCC</a:t>
            </a:r>
            <a:r>
              <a:rPr lang="ja-JP" altLang="en-US" dirty="0"/>
              <a:t>委員会を設置するよう奨励されています。</a:t>
            </a:r>
            <a:r>
              <a:rPr lang="en-US" altLang="ja-JP" dirty="0"/>
              <a:t>RCC</a:t>
            </a:r>
            <a:r>
              <a:rPr lang="ja-JP" altLang="en-US" dirty="0"/>
              <a:t>の結成と支援を成功させるには、次のステップが重要です。</a:t>
            </a:r>
            <a:endParaRPr lang="en-US" baseline="0" dirty="0"/>
          </a:p>
          <a:p>
            <a:endParaRPr lang="en-US" dirty="0">
              <a:solidFill>
                <a:schemeClr val="accent2"/>
              </a:solidFill>
            </a:endParaRPr>
          </a:p>
          <a:p>
            <a:pPr marL="342900" indent="-342900">
              <a:buFont typeface="Arial" pitchFamily="34" charset="0"/>
              <a:buChar char="•"/>
            </a:pPr>
            <a:r>
              <a:rPr kumimoji="0" lang="ja-JP" altLang="en-US" b="1" i="0" u="none" strike="noStrike" kern="1200" cap="none" spc="0" normalizeH="0" baseline="0" noProof="0" dirty="0">
                <a:ln>
                  <a:noFill/>
                </a:ln>
                <a:solidFill>
                  <a:srgbClr val="FEBD11"/>
                </a:solidFill>
                <a:effectLst/>
                <a:uLnTx/>
                <a:uFillTx/>
                <a:latin typeface="ＭＳ Ｐゴシック"/>
                <a:ea typeface="ＭＳ Ｐゴシック"/>
              </a:rPr>
              <a:t>関心を高める</a:t>
            </a:r>
            <a:r>
              <a:rPr kumimoji="0" lang="ja-JP" altLang="en-US" b="0" i="0" u="none" strike="noStrike" kern="1200" cap="none" spc="0" normalizeH="0" baseline="0" noProof="0" dirty="0">
                <a:ln>
                  <a:noFill/>
                </a:ln>
                <a:solidFill>
                  <a:srgbClr val="FEBD11"/>
                </a:solidFill>
                <a:effectLst/>
                <a:uLnTx/>
                <a:uFillTx/>
                <a:latin typeface="ＭＳ Ｐゴシック"/>
                <a:ea typeface="ＭＳ Ｐゴシック"/>
              </a:rPr>
              <a:t>：</a:t>
            </a:r>
            <a:r>
              <a:rPr kumimoji="0" lang="ja-JP" altLang="en-US" b="0" i="0" u="none" strike="noStrike" kern="1200" cap="none" spc="0" normalizeH="0" baseline="0" noProof="0" dirty="0">
                <a:ln>
                  <a:noFill/>
                </a:ln>
                <a:solidFill>
                  <a:srgbClr val="958D85"/>
                </a:solidFill>
                <a:effectLst/>
                <a:uLnTx/>
                <a:uFillTx/>
                <a:latin typeface="ＭＳ Ｐゴシック"/>
                <a:ea typeface="ＭＳ Ｐゴシック"/>
              </a:rPr>
              <a:t>クラブや地区に</a:t>
            </a:r>
            <a:r>
              <a:rPr kumimoji="0" lang="en-US" b="0" i="0" u="none" strike="noStrike" kern="1200" cap="none" spc="0" normalizeH="0" baseline="0" noProof="0" dirty="0">
                <a:ln>
                  <a:noFill/>
                </a:ln>
                <a:solidFill>
                  <a:srgbClr val="958D85"/>
                </a:solidFill>
                <a:effectLst/>
                <a:uLnTx/>
                <a:uFillTx/>
                <a:latin typeface="Arial" charset="0"/>
                <a:ea typeface="+mn-ea"/>
              </a:rPr>
              <a:t>RCC</a:t>
            </a:r>
            <a:r>
              <a:rPr kumimoji="0" lang="ja-JP" altLang="en-US" b="0" i="0" u="none" strike="noStrike" kern="1200" cap="none" spc="0" normalizeH="0" baseline="0" noProof="0" dirty="0">
                <a:ln>
                  <a:noFill/>
                </a:ln>
                <a:solidFill>
                  <a:srgbClr val="958D85"/>
                </a:solidFill>
                <a:effectLst/>
                <a:uLnTx/>
                <a:uFillTx/>
                <a:latin typeface="ＭＳ Ｐゴシック"/>
                <a:ea typeface="ＭＳ Ｐゴシック"/>
              </a:rPr>
              <a:t>プログラムをもっと知ってもらいましょう</a:t>
            </a:r>
            <a:endParaRPr lang="en-US" dirty="0"/>
          </a:p>
          <a:p>
            <a:pPr marL="342900" indent="-342900">
              <a:buFont typeface="Arial" pitchFamily="34" charset="0"/>
              <a:buChar char="•"/>
            </a:pPr>
            <a:r>
              <a:rPr kumimoji="0" lang="ja-JP" altLang="en-US" b="1" i="0" u="none" strike="noStrike" kern="1200" cap="none" spc="0" normalizeH="0" baseline="0" noProof="0" dirty="0">
                <a:ln>
                  <a:noFill/>
                </a:ln>
                <a:solidFill>
                  <a:srgbClr val="FEBD11"/>
                </a:solidFill>
                <a:effectLst/>
                <a:uLnTx/>
                <a:uFillTx/>
                <a:latin typeface="ＭＳ Ｐゴシック"/>
                <a:ea typeface="ＭＳ Ｐゴシック"/>
              </a:rPr>
              <a:t>調査する</a:t>
            </a:r>
            <a:r>
              <a:rPr kumimoji="0" lang="ja-JP" altLang="en-US" b="0" i="0" u="none" strike="noStrike" kern="1200" cap="none" spc="0" normalizeH="0" baseline="0" noProof="0" dirty="0">
                <a:ln>
                  <a:noFill/>
                </a:ln>
                <a:solidFill>
                  <a:srgbClr val="FEBD11"/>
                </a:solidFill>
                <a:effectLst/>
                <a:uLnTx/>
                <a:uFillTx/>
                <a:latin typeface="ＭＳ Ｐゴシック"/>
                <a:ea typeface="ＭＳ Ｐゴシック"/>
              </a:rPr>
              <a:t>：</a:t>
            </a:r>
            <a:r>
              <a:rPr kumimoji="0" lang="en-US" altLang="ja-JP" b="0" i="0" u="none" strike="noStrike" kern="1200" cap="none" spc="0" normalizeH="0" baseline="0" noProof="0" dirty="0">
                <a:ln>
                  <a:noFill/>
                </a:ln>
                <a:solidFill>
                  <a:srgbClr val="958D85"/>
                </a:solidFill>
                <a:effectLst/>
                <a:uLnTx/>
                <a:uFillTx/>
                <a:latin typeface="ＭＳ Ｐゴシック"/>
                <a:ea typeface="ＭＳ Ｐゴシック"/>
              </a:rPr>
              <a:t>RCC</a:t>
            </a:r>
            <a:r>
              <a:rPr kumimoji="0" lang="ja-JP" altLang="en-US" b="0" i="0" u="none" strike="noStrike" kern="1200" cap="none" spc="0" normalizeH="0" baseline="0" noProof="0" dirty="0">
                <a:ln>
                  <a:noFill/>
                </a:ln>
                <a:solidFill>
                  <a:srgbClr val="958D85"/>
                </a:solidFill>
                <a:effectLst/>
                <a:uLnTx/>
                <a:uFillTx/>
                <a:latin typeface="ＭＳ Ｐゴシック"/>
                <a:ea typeface="ＭＳ Ｐゴシック"/>
              </a:rPr>
              <a:t>の必要性と実現可能性を探り、メンバー候補者を集めます</a:t>
            </a:r>
            <a:endParaRPr lang="en-US" dirty="0"/>
          </a:p>
          <a:p>
            <a:pPr marL="342900" indent="-342900">
              <a:buFont typeface="Arial" pitchFamily="34" charset="0"/>
              <a:buChar char="•"/>
            </a:pPr>
            <a:r>
              <a:rPr kumimoji="0" lang="ja-JP" altLang="en-US" b="1" i="0" u="none" strike="noStrike" kern="1200" cap="none" spc="0" normalizeH="0" baseline="0" noProof="0" dirty="0">
                <a:ln>
                  <a:noFill/>
                </a:ln>
                <a:solidFill>
                  <a:srgbClr val="FEBD11"/>
                </a:solidFill>
                <a:effectLst/>
                <a:uLnTx/>
                <a:uFillTx/>
                <a:latin typeface="ＭＳ Ｐゴシック"/>
                <a:ea typeface="ＭＳ Ｐゴシック"/>
              </a:rPr>
              <a:t>導く</a:t>
            </a:r>
            <a:r>
              <a:rPr kumimoji="0" lang="ja-JP" altLang="en-US" b="0" i="0" u="none" strike="noStrike" kern="1200" cap="none" spc="0" normalizeH="0" baseline="0" noProof="0" dirty="0">
                <a:ln>
                  <a:noFill/>
                </a:ln>
                <a:solidFill>
                  <a:srgbClr val="FEBD11"/>
                </a:solidFill>
                <a:effectLst/>
                <a:uLnTx/>
                <a:uFillTx/>
                <a:latin typeface="ＭＳ Ｐゴシック"/>
                <a:ea typeface="ＭＳ Ｐゴシック"/>
              </a:rPr>
              <a:t>：</a:t>
            </a:r>
            <a:r>
              <a:rPr kumimoji="0" lang="en-US" altLang="ja-JP" b="0" i="0" u="none" strike="noStrike" kern="1200" cap="none" spc="0" normalizeH="0" baseline="0" noProof="0" dirty="0">
                <a:ln>
                  <a:noFill/>
                </a:ln>
                <a:solidFill>
                  <a:srgbClr val="958D85"/>
                </a:solidFill>
                <a:effectLst/>
                <a:uLnTx/>
                <a:uFillTx/>
                <a:latin typeface="ＭＳ Ｐゴシック"/>
                <a:ea typeface="ＭＳ Ｐゴシック"/>
              </a:rPr>
              <a:t>RCC</a:t>
            </a:r>
            <a:r>
              <a:rPr kumimoji="0" lang="ja-JP" altLang="en-US" b="0" i="0" u="none" strike="noStrike" kern="1200" cap="none" spc="0" normalizeH="0" baseline="0" noProof="0" dirty="0">
                <a:ln>
                  <a:noFill/>
                </a:ln>
                <a:solidFill>
                  <a:srgbClr val="958D85"/>
                </a:solidFill>
                <a:effectLst/>
                <a:uLnTx/>
                <a:uFillTx/>
                <a:latin typeface="ＭＳ Ｐゴシック"/>
                <a:ea typeface="ＭＳ Ｐゴシック"/>
              </a:rPr>
              <a:t>をスポンサーするロータリークラブに、結成手続きを案内します</a:t>
            </a:r>
            <a:endParaRPr kumimoji="0" lang="en-US" altLang="ja-JP" b="0" i="0" u="none" strike="noStrike" kern="1200" cap="none" spc="0" normalizeH="0" baseline="0" noProof="0" dirty="0">
              <a:ln>
                <a:noFill/>
              </a:ln>
              <a:solidFill>
                <a:srgbClr val="958D85"/>
              </a:solidFill>
              <a:effectLst/>
              <a:uLnTx/>
              <a:uFillTx/>
              <a:latin typeface="ＭＳ Ｐゴシック"/>
              <a:ea typeface="ＭＳ Ｐゴシック"/>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ja-JP" altLang="en-US" b="1" i="0" u="none" strike="noStrike" kern="1200" cap="none" spc="0" normalizeH="0" baseline="0" noProof="0" dirty="0">
                <a:ln>
                  <a:noFill/>
                </a:ln>
                <a:solidFill>
                  <a:srgbClr val="FEBD11"/>
                </a:solidFill>
                <a:effectLst/>
                <a:uLnTx/>
                <a:uFillTx/>
                <a:latin typeface="ＭＳ Ｐゴシック"/>
                <a:ea typeface="ＭＳ Ｐゴシック"/>
              </a:rPr>
              <a:t>支援する：</a:t>
            </a:r>
            <a:r>
              <a:rPr kumimoji="0" lang="en-US" altLang="ja-JP" b="0" i="0" u="none" strike="noStrike" kern="1200" cap="none" spc="0" normalizeH="0" baseline="0" noProof="0" dirty="0">
                <a:ln>
                  <a:noFill/>
                </a:ln>
                <a:solidFill>
                  <a:srgbClr val="958D85"/>
                </a:solidFill>
                <a:effectLst/>
                <a:uLnTx/>
                <a:uFillTx/>
                <a:latin typeface="ＭＳ Ｐゴシック"/>
                <a:ea typeface="ＭＳ Ｐゴシック"/>
              </a:rPr>
              <a:t>RCC</a:t>
            </a:r>
            <a:r>
              <a:rPr kumimoji="0" lang="ja-JP" altLang="en-US" b="0" i="0" u="none" strike="noStrike" kern="1200" cap="none" spc="0" normalizeH="0" baseline="0" noProof="0" dirty="0">
                <a:ln>
                  <a:noFill/>
                </a:ln>
                <a:solidFill>
                  <a:srgbClr val="958D85"/>
                </a:solidFill>
                <a:effectLst/>
                <a:uLnTx/>
                <a:uFillTx/>
                <a:latin typeface="ＭＳ Ｐゴシック"/>
                <a:ea typeface="ＭＳ Ｐゴシック"/>
              </a:rPr>
              <a:t>が奉仕プロジェクトを立案する上で継続的にアドバイスやサポートを提供します</a:t>
            </a:r>
            <a:endParaRPr lang="en-US" dirty="0"/>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ja-JP" altLang="en-US" b="1" i="0" u="none" strike="noStrike" kern="1200" cap="none" spc="0" normalizeH="0" baseline="0" noProof="0" dirty="0">
                <a:ln>
                  <a:noFill/>
                </a:ln>
                <a:solidFill>
                  <a:srgbClr val="FEBD11"/>
                </a:solidFill>
                <a:effectLst/>
                <a:uLnTx/>
                <a:uFillTx/>
                <a:latin typeface="ＭＳ Ｐゴシック"/>
                <a:ea typeface="ＭＳ Ｐゴシック"/>
              </a:rPr>
              <a:t>広める</a:t>
            </a:r>
            <a:r>
              <a:rPr kumimoji="0" lang="ja-JP" altLang="en-US" b="1" i="0" u="none" strike="noStrike" kern="1200" cap="none" spc="0" normalizeH="0" baseline="0" noProof="0" dirty="0">
                <a:ln>
                  <a:noFill/>
                </a:ln>
                <a:solidFill>
                  <a:srgbClr val="FEBD11"/>
                </a:solidFill>
                <a:effectLst/>
                <a:uLnTx/>
                <a:uFillTx/>
                <a:latin typeface="Arial" charset="0"/>
                <a:ea typeface="+mn-ea"/>
              </a:rPr>
              <a:t>：</a:t>
            </a:r>
            <a:r>
              <a:rPr kumimoji="0" lang="en-US" b="0" i="0" u="none" strike="noStrike" kern="1200" cap="none" spc="0" normalizeH="0" baseline="0" noProof="0" dirty="0">
                <a:ln>
                  <a:noFill/>
                </a:ln>
                <a:solidFill>
                  <a:srgbClr val="958D85"/>
                </a:solidFill>
                <a:effectLst/>
                <a:uLnTx/>
                <a:uFillTx/>
                <a:latin typeface="Arial" charset="0"/>
                <a:ea typeface="+mn-ea"/>
              </a:rPr>
              <a:t>RCC</a:t>
            </a:r>
            <a:r>
              <a:rPr kumimoji="0" lang="ja-JP" altLang="en-US" b="0" i="0" u="none" strike="noStrike" kern="1200" cap="none" spc="0" normalizeH="0" baseline="0" noProof="0" dirty="0">
                <a:ln>
                  <a:noFill/>
                </a:ln>
                <a:solidFill>
                  <a:srgbClr val="958D85"/>
                </a:solidFill>
                <a:effectLst/>
                <a:uLnTx/>
                <a:uFillTx/>
                <a:latin typeface="ＭＳ Ｐゴシック"/>
                <a:ea typeface="ＭＳ Ｐゴシック"/>
              </a:rPr>
              <a:t>の成功例を</a:t>
            </a:r>
            <a:r>
              <a:rPr kumimoji="0" lang="en-US" altLang="ja-JP" b="0" i="0" u="none" strike="noStrike" kern="1200" cap="none" spc="0" normalizeH="0" baseline="0" noProof="0" dirty="0">
                <a:ln>
                  <a:noFill/>
                </a:ln>
                <a:solidFill>
                  <a:srgbClr val="958D85"/>
                </a:solidFill>
                <a:effectLst/>
                <a:uLnTx/>
                <a:uFillTx/>
                <a:latin typeface="ＭＳ Ｐゴシック"/>
                <a:ea typeface="ＭＳ Ｐゴシック"/>
              </a:rPr>
              <a:t>RI</a:t>
            </a:r>
            <a:r>
              <a:rPr kumimoji="0" lang="ja-JP" altLang="en-US" b="0" i="0" u="none" strike="noStrike" kern="1200" cap="none" spc="0" normalizeH="0" baseline="0" noProof="0" dirty="0">
                <a:ln>
                  <a:noFill/>
                </a:ln>
                <a:solidFill>
                  <a:srgbClr val="958D85"/>
                </a:solidFill>
                <a:effectLst/>
                <a:uLnTx/>
                <a:uFillTx/>
                <a:latin typeface="ＭＳ Ｐゴシック"/>
                <a:ea typeface="ＭＳ Ｐゴシック"/>
              </a:rPr>
              <a:t>やほかの人びとに伝えましょう</a:t>
            </a:r>
            <a:endParaRPr kumimoji="0" lang="en-US" b="0" i="0" u="none" strike="noStrike" kern="1200" cap="none" spc="0" normalizeH="0" baseline="0" noProof="0" dirty="0">
              <a:ln>
                <a:noFill/>
              </a:ln>
              <a:solidFill>
                <a:srgbClr val="958D85"/>
              </a:solidFill>
              <a:effectLst/>
              <a:uLnTx/>
              <a:uFillTx/>
              <a:latin typeface="Arial" charset="0"/>
              <a:ea typeface="+mn-ea"/>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1662038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ja-JP" altLang="en-US" dirty="0"/>
              <a:t>ほかのロータリアンに</a:t>
            </a:r>
            <a:r>
              <a:rPr lang="en-US" altLang="ja-JP" dirty="0"/>
              <a:t>RCC</a:t>
            </a:r>
            <a:r>
              <a:rPr lang="ja-JP" altLang="en-US" dirty="0"/>
              <a:t>について説明する際のポイントは次の通りです。</a:t>
            </a:r>
            <a:endParaRPr lang="en-US" baseline="0" dirty="0"/>
          </a:p>
          <a:p>
            <a:pPr marL="0" indent="0">
              <a:buNone/>
            </a:pPr>
            <a:endParaRPr lang="en-US" baseline="0" dirty="0"/>
          </a:p>
          <a:p>
            <a:pPr marL="342900" indent="-342900">
              <a:buFont typeface="Arial" pitchFamily="34" charset="0"/>
              <a:buChar char="•"/>
            </a:pPr>
            <a:r>
              <a:rPr lang="ja-JP" altLang="en-US" dirty="0">
                <a:latin typeface="Arial Narrow" pitchFamily="34" charset="0"/>
                <a:cs typeface="Times New Roman" pitchFamily="18" charset="0"/>
              </a:rPr>
              <a:t>ロータリー地域社会共同隊（</a:t>
            </a:r>
            <a:r>
              <a:rPr lang="en-US" altLang="ja-JP" dirty="0">
                <a:latin typeface="Arial Narrow" pitchFamily="34" charset="0"/>
                <a:cs typeface="Times New Roman" pitchFamily="18" charset="0"/>
              </a:rPr>
              <a:t>RCC</a:t>
            </a:r>
            <a:r>
              <a:rPr lang="ja-JP" altLang="en-US" dirty="0">
                <a:latin typeface="Arial Narrow" pitchFamily="34" charset="0"/>
                <a:cs typeface="Times New Roman" pitchFamily="18" charset="0"/>
              </a:rPr>
              <a:t>）は、ロータリアン以外の人びとが集まり、柔軟なかたちで活動に参加する、ロータリーの奉仕のパートナー</a:t>
            </a: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defRPr/>
            </a:pPr>
            <a:r>
              <a:rPr lang="en-US" dirty="0">
                <a:latin typeface="Arial Narrow" pitchFamily="34" charset="0"/>
                <a:cs typeface="Times New Roman" pitchFamily="18" charset="0"/>
              </a:rPr>
              <a:t>RCC</a:t>
            </a:r>
            <a:r>
              <a:rPr lang="ja-JP" altLang="en-US" dirty="0">
                <a:latin typeface="Arial Narrow" pitchFamily="34" charset="0"/>
                <a:cs typeface="Times New Roman" pitchFamily="18" charset="0"/>
              </a:rPr>
              <a:t>は、地域の課題に、地域での解決法を提供</a:t>
            </a:r>
            <a:endParaRPr lang="en-US" dirty="0">
              <a:latin typeface="Arial Narrow" pitchFamily="34" charset="0"/>
              <a:cs typeface="Times New Roman" pitchFamily="18" charset="0"/>
            </a:endParaRPr>
          </a:p>
          <a:p>
            <a:pPr marL="342900" indent="-342900">
              <a:buFont typeface="Arial" pitchFamily="34" charset="0"/>
              <a:buChar char="•"/>
            </a:pPr>
            <a:r>
              <a:rPr lang="ja-JP" altLang="en-US" dirty="0">
                <a:latin typeface="Arial Narrow" pitchFamily="34" charset="0"/>
                <a:ea typeface="ヒラギノ角ゴ Pro W3" pitchFamily="-107" charset="-128"/>
                <a:cs typeface="Times New Roman" pitchFamily="18" charset="0"/>
              </a:rPr>
              <a:t>さまざまな人びとが</a:t>
            </a:r>
            <a:r>
              <a:rPr lang="en-US" altLang="ja-JP" dirty="0">
                <a:latin typeface="Arial Narrow" pitchFamily="34" charset="0"/>
                <a:ea typeface="ヒラギノ角ゴ Pro W3" pitchFamily="-107" charset="-128"/>
                <a:cs typeface="Times New Roman" pitchFamily="18" charset="0"/>
              </a:rPr>
              <a:t>RCC</a:t>
            </a:r>
            <a:r>
              <a:rPr lang="ja-JP" altLang="en-US" dirty="0">
                <a:latin typeface="Arial Narrow" pitchFamily="34" charset="0"/>
                <a:ea typeface="ヒラギノ角ゴ Pro W3" pitchFamily="-107" charset="-128"/>
                <a:cs typeface="Times New Roman" pitchFamily="18" charset="0"/>
              </a:rPr>
              <a:t>のメンバーとなる </a:t>
            </a:r>
            <a:br>
              <a:rPr lang="ja-JP" altLang="en-US" dirty="0">
                <a:latin typeface="Arial Narrow" pitchFamily="34" charset="0"/>
                <a:ea typeface="ヒラギノ角ゴ Pro W3" pitchFamily="-107" charset="-128"/>
                <a:cs typeface="Times New Roman" pitchFamily="18" charset="0"/>
              </a:rPr>
            </a:b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1601267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ja-JP" dirty="0"/>
              <a:t>RCC</a:t>
            </a:r>
            <a:r>
              <a:rPr lang="ja-JP" altLang="en-US" dirty="0"/>
              <a:t>に関するご質問がある場合、</a:t>
            </a:r>
            <a:r>
              <a:rPr lang="en-US" altLang="ja-JP" dirty="0"/>
              <a:t>RCC</a:t>
            </a:r>
            <a:r>
              <a:rPr lang="ja-JP" altLang="en-US" dirty="0"/>
              <a:t>の成功例をご紹介いただける場合は、ロータリー職員までご連絡ください。</a:t>
            </a:r>
            <a:endParaRPr lang="en-US"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252849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55056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sz="1200" b="0" i="0" kern="120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は、ローターアクトやインターアクトのように、ロータリークラブがスポンサーとなって結成されるグループです。地域社会の発展をめざすプロジェクトにおいて、奉仕のパートナーとなります。地元の人びとが集まっているため、活動への関心が高く、持続可能で</a:t>
            </a:r>
            <a:r>
              <a:rPr lang="ja-JP" altLang="en-US" sz="1200" b="0" i="0" kern="1200" dirty="0">
                <a:effectLst/>
                <a:latin typeface="Arial" pitchFamily="-107" charset="0"/>
                <a:ea typeface="ヒラギノ角ゴ Pro W3" pitchFamily="-107" charset="-128"/>
                <a:cs typeface="ヒラギノ角ゴ Pro W3" pitchFamily="-107" charset="-128"/>
              </a:rPr>
              <a:t>創造的な</a:t>
            </a:r>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プロジェクトを立案しやすくなります。つまり、地域の課題に、地域ならではの解決法を提供することができます。</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1597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特定のプロジェクトのために結成される</a:t>
            </a:r>
            <a:r>
              <a:rPr lang="en-US" altLang="ja-JP" sz="1200" b="0" i="0" kern="1200" baseline="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もあれば、地域社会全体のもっと大きな問題に取り組むために集まる</a:t>
            </a:r>
            <a:r>
              <a:rPr lang="en-US" altLang="ja-JP" sz="1200" b="0" i="0" kern="1200" baseline="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もあります。</a:t>
            </a:r>
            <a:r>
              <a:rPr lang="en-US" altLang="ja-JP" sz="1200" b="0" i="0" kern="1200" baseline="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の目標は、その地域社会のニーズに応じて異なります。</a:t>
            </a:r>
            <a:endParaRPr lang="en-US" baseline="0"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235650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dirty="0"/>
              <a:t>RCC</a:t>
            </a:r>
            <a:r>
              <a:rPr lang="ja-JP" altLang="en-US" dirty="0"/>
              <a:t>の地元に住む（勤務・通学する）ロータリアン以外の成人で、ロータリーの奉仕に賛同する人であれば、誰でもメンバーとなることができます。多様なメンバー構成が特徴です。</a:t>
            </a:r>
            <a:r>
              <a:rPr lang="en-US" altLang="ja-JP" dirty="0"/>
              <a:t>RCC</a:t>
            </a:r>
            <a:r>
              <a:rPr lang="ja-JP" altLang="en-US" dirty="0"/>
              <a:t>メンバーは、将来的にロータリークラブの会員となる必要はありませんが、</a:t>
            </a:r>
            <a:r>
              <a:rPr lang="en-US" altLang="ja-JP" dirty="0"/>
              <a:t>RCC</a:t>
            </a:r>
            <a:r>
              <a:rPr lang="ja-JP" altLang="en-US" dirty="0"/>
              <a:t>の活動でロータリアンと協力する機会を得られ、またリーダーシップのスキルを磨いて地域社会にさらに貢献できるようにもなります。また、ロータリークラブは</a:t>
            </a:r>
            <a:r>
              <a:rPr lang="en-US" altLang="ja-JP" dirty="0"/>
              <a:t>RCC</a:t>
            </a:r>
            <a:r>
              <a:rPr lang="ja-JP" altLang="en-US" dirty="0"/>
              <a:t>との協力によって、地域社会での存在感を高めることができ、両者にとって有益な関係が築かれます。</a:t>
            </a:r>
            <a:endParaRPr lang="en-US" altLang="ja-JP"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050738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4284249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では、人々が自ら地域社会の問題に取り組み、またあらゆる職業や社会的立場に対する尊厳と価値を学ぶことができます。さらには各自の潜在能力を最大限に発揮する機会ともなります。</a:t>
            </a:r>
            <a:endParaRPr lang="en-US" sz="1200" b="0" i="0" kern="1200" baseline="0" dirty="0">
              <a:solidFill>
                <a:schemeClr val="tx1"/>
              </a:solidFill>
              <a:effectLst/>
              <a:latin typeface="Arial" pitchFamily="-107"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2979785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387250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どの地域社会でも、開発・発展や意思決定から阻害された人々やグループがあるものです。</a:t>
            </a:r>
            <a:r>
              <a:rPr lang="en-US" altLang="ja-JP" sz="1200" b="0" i="0" kern="120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は、そのような人びとが発言し、行動する機会を提供することができます。擁護団体や特定の立場を代表</a:t>
            </a:r>
            <a:endParaRPr lang="en-US" altLang="ja-JP" sz="1200" b="0" i="0" kern="1200" dirty="0">
              <a:solidFill>
                <a:schemeClr val="tx1"/>
              </a:solidFill>
              <a:effectLst/>
              <a:latin typeface="Arial" pitchFamily="-107" charset="0"/>
              <a:ea typeface="ヒラギノ角ゴ Pro W3" pitchFamily="-107" charset="-128"/>
              <a:cs typeface="ヒラギノ角ゴ Pro W3" pitchFamily="-107" charset="-128"/>
            </a:endParaRPr>
          </a:p>
          <a:p>
            <a:endParaRPr lang="en-US" altLang="ja-JP" sz="1200" b="0" i="0" kern="1200" dirty="0">
              <a:solidFill>
                <a:schemeClr val="tx1"/>
              </a:solidFill>
              <a:effectLst/>
              <a:latin typeface="Arial" pitchFamily="-107" charset="0"/>
              <a:ea typeface="ヒラギノ角ゴ Pro W3" pitchFamily="-107" charset="-128"/>
              <a:cs typeface="ヒラギノ角ゴ Pro W3" pitchFamily="-107" charset="-128"/>
            </a:endParaRPr>
          </a:p>
          <a:p>
            <a:r>
              <a:rPr lang="ja-JP" altLang="en-US" sz="1200" b="0" i="0" kern="1200" dirty="0">
                <a:solidFill>
                  <a:schemeClr val="tx1"/>
                </a:solidFill>
                <a:effectLst/>
                <a:latin typeface="Arial" pitchFamily="-107" charset="0"/>
                <a:ea typeface="ヒラギノ角ゴ Pro W3" pitchFamily="-107" charset="-128"/>
                <a:cs typeface="ヒラギノ角ゴ Pro W3" pitchFamily="-107" charset="-128"/>
              </a:rPr>
              <a:t>社会的弱者にあたる人びとにプロジェクトに参加してもらうことにより、活動の成功率が格段に高まります。</a:t>
            </a:r>
            <a:b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b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a:t>
            </a:r>
            <a:b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b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このスライドの写真は、米国の</a:t>
            </a:r>
            <a:r>
              <a:rPr lang="en-US" altLang="ja-JP" sz="1200" b="0" i="0" kern="1200" baseline="0" dirty="0">
                <a:solidFill>
                  <a:schemeClr val="tx1"/>
                </a:solidFill>
                <a:effectLst/>
                <a:latin typeface="Arial" pitchFamily="-107" charset="0"/>
                <a:ea typeface="ヒラギノ角ゴ Pro W3" pitchFamily="-107" charset="-128"/>
                <a:cs typeface="ヒラギノ角ゴ Pro W3" pitchFamily="-107" charset="-128"/>
              </a:rPr>
              <a:t>2</a:t>
            </a: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つのロータリークラブが</a:t>
            </a:r>
            <a:r>
              <a:rPr lang="en-US" altLang="ja-JP" sz="1200" b="0" i="0" kern="1200" baseline="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をスポンサーした例です。障害のある人びとが</a:t>
            </a:r>
            <a:r>
              <a:rPr lang="en-US" altLang="ja-JP" sz="1200" b="0" i="0" kern="1200" baseline="0" dirty="0">
                <a:solidFill>
                  <a:schemeClr val="tx1"/>
                </a:solidFill>
                <a:effectLst/>
                <a:latin typeface="Arial" pitchFamily="-107" charset="0"/>
                <a:ea typeface="ヒラギノ角ゴ Pro W3" pitchFamily="-107" charset="-128"/>
                <a:cs typeface="ヒラギノ角ゴ Pro W3" pitchFamily="-107" charset="-128"/>
              </a:rPr>
              <a:t>RCC</a:t>
            </a: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メンバーとなり、活動を通じて奉仕を学部ぶと同時に、地域社会の改善に貢献しています。</a:t>
            </a:r>
            <a:endParaRPr lang="en-US" altLang="ja-JP" sz="1200" b="0" i="0" kern="1200" baseline="0" dirty="0">
              <a:solidFill>
                <a:schemeClr val="tx1"/>
              </a:solidFill>
              <a:effectLst/>
              <a:latin typeface="Arial" pitchFamily="-107" charset="0"/>
              <a:ea typeface="ヒラギノ角ゴ Pro W3" pitchFamily="-107" charset="-128"/>
              <a:cs typeface="ヒラギノ角ゴ Pro W3" pitchFamily="-107" charset="-128"/>
            </a:endParaRPr>
          </a:p>
          <a:p>
            <a:pPr fontAlgn="base"/>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a:t>
            </a:r>
            <a:b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br>
            <a:r>
              <a:rPr lang="ja-JP" altLang="en-US" sz="1200" b="0" i="0" kern="1200" baseline="0" dirty="0">
                <a:solidFill>
                  <a:schemeClr val="tx1"/>
                </a:solidFill>
                <a:effectLst/>
                <a:latin typeface="Arial" pitchFamily="-107" charset="0"/>
                <a:ea typeface="ヒラギノ角ゴ Pro W3" pitchFamily="-107" charset="-128"/>
                <a:cs typeface="ヒラギノ角ゴ Pro W3" pitchFamily="-107" charset="-128"/>
              </a:rPr>
              <a:t>皆さまの地域社会には、社会的に弱い立場に置かれた人びととして、どのような人がいますか？</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626184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rotary.org/rcc"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rotary.org/rcc"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hyperlink" Target="mailto:rotary.service@rotary.org"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865" b="20102"/>
          <a:stretch/>
        </p:blipFill>
        <p:spPr>
          <a:xfrm>
            <a:off x="0" y="0"/>
            <a:ext cx="12192000" cy="6858000"/>
          </a:xfrm>
          <a:prstGeom prst="rect">
            <a:avLst/>
          </a:prstGeom>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p:txBody>
          <a:bodyPr/>
          <a:lstStyle/>
          <a:p>
            <a:r>
              <a:rPr lang="ja-JP" altLang="en-US" sz="5400" dirty="0"/>
              <a:t>ロータリー地域社会共同隊（</a:t>
            </a:r>
            <a:r>
              <a:rPr lang="en-US" altLang="ja-JP" sz="5400" dirty="0"/>
              <a:t>RCC</a:t>
            </a:r>
            <a:r>
              <a:rPr lang="ja-JP" altLang="en-US" sz="5400" dirty="0"/>
              <a:t>）</a:t>
            </a:r>
            <a:endParaRPr lang="en-US" sz="5400"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4000" dirty="0"/>
              <a:t>プロジェクト紹介</a:t>
            </a:r>
            <a:r>
              <a:rPr lang="en-US" sz="4000" dirty="0"/>
              <a:t> – </a:t>
            </a:r>
            <a:r>
              <a:rPr lang="ja-JP" altLang="en-US" sz="4000" dirty="0"/>
              <a:t>社会的弱者の参加</a:t>
            </a:r>
            <a:endParaRPr lang="en-US" sz="4000" cap="none" dirty="0"/>
          </a:p>
        </p:txBody>
      </p:sp>
      <p:sp>
        <p:nvSpPr>
          <p:cNvPr id="3" name="Content Placeholder 2"/>
          <p:cNvSpPr>
            <a:spLocks noGrp="1"/>
          </p:cNvSpPr>
          <p:nvPr>
            <p:ph idx="1"/>
          </p:nvPr>
        </p:nvSpPr>
        <p:spPr>
          <a:xfrm>
            <a:off x="381000" y="1778812"/>
            <a:ext cx="4955088" cy="4034896"/>
          </a:xfrm>
        </p:spPr>
        <p:txBody>
          <a:bodyPr>
            <a:noAutofit/>
          </a:bodyPr>
          <a:lstStyle/>
          <a:p>
            <a:pPr marL="0" lvl="0" indent="0" eaLnBrk="0" fontAlgn="base" hangingPunct="0">
              <a:lnSpc>
                <a:spcPct val="100000"/>
              </a:lnSpc>
              <a:spcBef>
                <a:spcPct val="0"/>
              </a:spcBef>
              <a:spcAft>
                <a:spcPct val="0"/>
              </a:spcAft>
              <a:buNone/>
            </a:pPr>
            <a:r>
              <a:rPr lang="ja-JP" altLang="en-US" sz="3600" u="sng" dirty="0">
                <a:solidFill>
                  <a:srgbClr val="FEBD11"/>
                </a:solidFill>
                <a:latin typeface="Arial Narrow" pitchFamily="34" charset="0"/>
              </a:rPr>
              <a:t>例</a:t>
            </a:r>
            <a:endParaRPr lang="en-US" sz="3600" dirty="0">
              <a:solidFill>
                <a:srgbClr val="958D85"/>
              </a:solidFill>
              <a:latin typeface="Arial" charset="0"/>
            </a:endParaRPr>
          </a:p>
          <a:p>
            <a:pPr marL="0" lvl="0" indent="0" eaLnBrk="0" fontAlgn="base" hangingPunct="0">
              <a:lnSpc>
                <a:spcPct val="100000"/>
              </a:lnSpc>
              <a:spcBef>
                <a:spcPct val="0"/>
              </a:spcBef>
              <a:spcAft>
                <a:spcPct val="0"/>
              </a:spcAft>
              <a:buNone/>
            </a:pPr>
            <a:r>
              <a:rPr lang="ja-JP" altLang="en-US" sz="3200" dirty="0">
                <a:solidFill>
                  <a:srgbClr val="01B4E7"/>
                </a:solidFill>
                <a:latin typeface="ＭＳ Ｐゴシック" panose="020B0600070205080204" pitchFamily="34" charset="-128"/>
              </a:rPr>
              <a:t>障害者</a:t>
            </a:r>
            <a:endParaRPr lang="en-US" sz="3200" dirty="0">
              <a:solidFill>
                <a:srgbClr val="01B4E7"/>
              </a:solidFill>
              <a:latin typeface="Arial" charset="0"/>
            </a:endParaRPr>
          </a:p>
          <a:p>
            <a:pPr marL="0" lvl="0" indent="0" eaLnBrk="0" fontAlgn="base" hangingPunct="0">
              <a:lnSpc>
                <a:spcPct val="100000"/>
              </a:lnSpc>
              <a:spcBef>
                <a:spcPct val="0"/>
              </a:spcBef>
              <a:spcAft>
                <a:spcPct val="0"/>
              </a:spcAft>
              <a:buNone/>
            </a:pPr>
            <a:r>
              <a:rPr lang="ja-JP" altLang="en-US" sz="3200" dirty="0">
                <a:solidFill>
                  <a:srgbClr val="FEBD11"/>
                </a:solidFill>
                <a:latin typeface="ＭＳ Ｐゴシック" panose="020B0600070205080204" pitchFamily="34" charset="-128"/>
              </a:rPr>
              <a:t>問題を抱える青少年</a:t>
            </a:r>
            <a:endParaRPr lang="en-US" sz="3200" dirty="0">
              <a:solidFill>
                <a:srgbClr val="FEBD11"/>
              </a:solidFill>
              <a:latin typeface="Arial" charset="0"/>
            </a:endParaRPr>
          </a:p>
          <a:p>
            <a:pPr marL="0" lvl="0" indent="0" eaLnBrk="0" fontAlgn="base" hangingPunct="0">
              <a:lnSpc>
                <a:spcPct val="100000"/>
              </a:lnSpc>
              <a:spcBef>
                <a:spcPct val="0"/>
              </a:spcBef>
              <a:spcAft>
                <a:spcPct val="0"/>
              </a:spcAft>
              <a:buNone/>
            </a:pPr>
            <a:r>
              <a:rPr lang="ja-JP" altLang="en-US" sz="3200" dirty="0">
                <a:solidFill>
                  <a:srgbClr val="01B4E7"/>
                </a:solidFill>
                <a:latin typeface="ＭＳ Ｐゴシック" panose="020B0600070205080204" pitchFamily="34" charset="-128"/>
              </a:rPr>
              <a:t>アルツハイマー患者</a:t>
            </a:r>
            <a:endParaRPr lang="en-US" sz="3200" dirty="0">
              <a:solidFill>
                <a:srgbClr val="01B4E7"/>
              </a:solidFill>
              <a:latin typeface="Arial" charset="0"/>
            </a:endParaRPr>
          </a:p>
          <a:p>
            <a:pPr marL="0" lvl="0" indent="0" eaLnBrk="0" fontAlgn="base" hangingPunct="0">
              <a:lnSpc>
                <a:spcPct val="100000"/>
              </a:lnSpc>
              <a:spcBef>
                <a:spcPct val="0"/>
              </a:spcBef>
              <a:spcAft>
                <a:spcPct val="0"/>
              </a:spcAft>
              <a:buNone/>
            </a:pPr>
            <a:r>
              <a:rPr lang="ja-JP" altLang="en-US" sz="3200" dirty="0">
                <a:solidFill>
                  <a:srgbClr val="FEBD11"/>
                </a:solidFill>
                <a:latin typeface="ＭＳ Ｐゴシック" panose="020B0600070205080204" pitchFamily="34" charset="-128"/>
              </a:rPr>
              <a:t>貧しい人びとや</a:t>
            </a:r>
            <a:br>
              <a:rPr lang="en-US" altLang="ja-JP" sz="3200" dirty="0">
                <a:solidFill>
                  <a:srgbClr val="FEBD11"/>
                </a:solidFill>
                <a:latin typeface="ＭＳ Ｐゴシック" panose="020B0600070205080204" pitchFamily="34" charset="-128"/>
              </a:rPr>
            </a:br>
            <a:r>
              <a:rPr lang="ja-JP" altLang="en-US" sz="3200" dirty="0">
                <a:solidFill>
                  <a:srgbClr val="FEBD11"/>
                </a:solidFill>
                <a:latin typeface="ＭＳ Ｐゴシック" panose="020B0600070205080204" pitchFamily="34" charset="-128"/>
              </a:rPr>
              <a:t>ホームレス</a:t>
            </a:r>
            <a:endParaRPr lang="en-US" sz="3200" dirty="0">
              <a:solidFill>
                <a:srgbClr val="FEBD11"/>
              </a:solidFill>
              <a:latin typeface="Arial" charset="0"/>
            </a:endParaRPr>
          </a:p>
          <a:p>
            <a:pPr marL="0" lvl="0" indent="0" eaLnBrk="0" fontAlgn="base" hangingPunct="0">
              <a:lnSpc>
                <a:spcPct val="100000"/>
              </a:lnSpc>
              <a:spcBef>
                <a:spcPct val="0"/>
              </a:spcBef>
              <a:spcAft>
                <a:spcPct val="0"/>
              </a:spcAft>
              <a:buNone/>
            </a:pPr>
            <a:r>
              <a:rPr lang="ja-JP" altLang="en-US" sz="3200" dirty="0">
                <a:solidFill>
                  <a:srgbClr val="01B4E7"/>
                </a:solidFill>
                <a:latin typeface="ＭＳ Ｐゴシック" panose="020B0600070205080204" pitchFamily="34" charset="-128"/>
              </a:rPr>
              <a:t>退役軍人</a:t>
            </a:r>
            <a:endParaRPr lang="en-US" sz="3200" dirty="0">
              <a:solidFill>
                <a:srgbClr val="01B4E7"/>
              </a:solidFill>
              <a:latin typeface="Arial" charset="0"/>
            </a:endParaRPr>
          </a:p>
          <a:p>
            <a:pPr marL="0" lvl="0" indent="0" eaLnBrk="0" fontAlgn="base" hangingPunct="0">
              <a:lnSpc>
                <a:spcPct val="100000"/>
              </a:lnSpc>
              <a:spcBef>
                <a:spcPct val="0"/>
              </a:spcBef>
              <a:spcAft>
                <a:spcPct val="0"/>
              </a:spcAft>
              <a:buNone/>
            </a:pPr>
            <a:r>
              <a:rPr lang="ja-JP" altLang="en-US" sz="3200" dirty="0">
                <a:solidFill>
                  <a:srgbClr val="FEBD11"/>
                </a:solidFill>
                <a:latin typeface="ＭＳ Ｐゴシック" panose="020B0600070205080204" pitchFamily="34" charset="-128"/>
              </a:rPr>
              <a:t>ひとり親家庭</a:t>
            </a:r>
            <a:endParaRPr lang="en-US" sz="3200" dirty="0">
              <a:solidFill>
                <a:srgbClr val="FEBD11"/>
              </a:solidFill>
              <a:latin typeface="Arial" charset="0"/>
            </a:endParaRPr>
          </a:p>
          <a:p>
            <a:pPr marL="0" lvl="0" indent="0" eaLnBrk="0" fontAlgn="base" hangingPunct="0">
              <a:lnSpc>
                <a:spcPct val="100000"/>
              </a:lnSpc>
              <a:spcBef>
                <a:spcPct val="0"/>
              </a:spcBef>
              <a:spcAft>
                <a:spcPct val="0"/>
              </a:spcAft>
              <a:buNone/>
            </a:pPr>
            <a:r>
              <a:rPr lang="ja-JP" altLang="en-US" sz="3200" dirty="0">
                <a:solidFill>
                  <a:srgbClr val="01B4E7"/>
                </a:solidFill>
                <a:latin typeface="ＭＳ Ｐゴシック" panose="020B0600070205080204" pitchFamily="34" charset="-128"/>
              </a:rPr>
              <a:t>高齢者</a:t>
            </a:r>
            <a:endParaRPr lang="en-US" sz="3200" dirty="0">
              <a:solidFill>
                <a:srgbClr val="FEBD11"/>
              </a:solidFill>
              <a:latin typeface="Arial" charset="0"/>
            </a:endParaRPr>
          </a:p>
        </p:txBody>
      </p:sp>
      <p:sp>
        <p:nvSpPr>
          <p:cNvPr id="4" name="Slide Number Placeholder 3"/>
          <p:cNvSpPr>
            <a:spLocks noGrp="1"/>
          </p:cNvSpPr>
          <p:nvPr>
            <p:ph type="sldNum" sz="quarter" idx="12"/>
          </p:nvPr>
        </p:nvSpPr>
        <p:spPr/>
        <p:txBody>
          <a:bodyPr/>
          <a:lstStyle/>
          <a:p>
            <a:fld id="{97A94E25-127B-4C48-AF96-44BA7B823777}" type="slidenum">
              <a:rPr lang="en-US" smtClean="0"/>
              <a:pPr/>
              <a:t>10</a:t>
            </a:fld>
            <a:endParaRPr lang="en-US" dirty="0"/>
          </a:p>
        </p:txBody>
      </p:sp>
      <p:grpSp>
        <p:nvGrpSpPr>
          <p:cNvPr id="6" name="Group 5"/>
          <p:cNvGrpSpPr/>
          <p:nvPr/>
        </p:nvGrpSpPr>
        <p:grpSpPr>
          <a:xfrm>
            <a:off x="4446740" y="1842316"/>
            <a:ext cx="6869742" cy="4902372"/>
            <a:chOff x="4146116" y="1867945"/>
            <a:chExt cx="6869742" cy="4902372"/>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46116" y="1873511"/>
              <a:ext cx="3281819" cy="2187879"/>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25689" y="1867945"/>
              <a:ext cx="3290169" cy="2193445"/>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87025" y="4229274"/>
              <a:ext cx="3811565" cy="2541043"/>
            </a:xfrm>
            <a:prstGeom prst="rect">
              <a:avLst/>
            </a:prstGeom>
          </p:spPr>
        </p:pic>
      </p:grpSp>
    </p:spTree>
    <p:extLst>
      <p:ext uri="{BB962C8B-B14F-4D97-AF65-F5344CB8AC3E}">
        <p14:creationId xmlns:p14="http://schemas.microsoft.com/office/powerpoint/2010/main" val="41345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プロジェクト紹介</a:t>
            </a:r>
            <a:r>
              <a:rPr lang="en-US" dirty="0"/>
              <a:t> – </a:t>
            </a:r>
            <a:r>
              <a:rPr lang="ja-JP" altLang="en-US" dirty="0"/>
              <a:t>地域社会の向上</a:t>
            </a:r>
            <a:endParaRPr lang="en-US" cap="none"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11</a:t>
            </a:fld>
            <a:endParaRPr lang="en-US" dirty="0"/>
          </a:p>
        </p:txBody>
      </p:sp>
      <p:grpSp>
        <p:nvGrpSpPr>
          <p:cNvPr id="5" name="Group 4"/>
          <p:cNvGrpSpPr/>
          <p:nvPr/>
        </p:nvGrpSpPr>
        <p:grpSpPr>
          <a:xfrm>
            <a:off x="727031" y="1633949"/>
            <a:ext cx="10371030" cy="5077786"/>
            <a:chOff x="727031" y="1633949"/>
            <a:chExt cx="10371030" cy="5077786"/>
          </a:xfrm>
        </p:grpSpPr>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7031" y="2302985"/>
              <a:ext cx="6074601" cy="4049734"/>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2870" y="1633949"/>
              <a:ext cx="3385191" cy="5077786"/>
            </a:xfrm>
            <a:prstGeom prst="rect">
              <a:avLst/>
            </a:prstGeom>
          </p:spPr>
        </p:pic>
      </p:grpSp>
    </p:spTree>
    <p:extLst>
      <p:ext uri="{BB962C8B-B14F-4D97-AF65-F5344CB8AC3E}">
        <p14:creationId xmlns:p14="http://schemas.microsoft.com/office/powerpoint/2010/main" val="344584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重点分野</a:t>
            </a:r>
            <a:endParaRPr lang="en-US" cap="none" dirty="0"/>
          </a:p>
        </p:txBody>
      </p:sp>
      <p:sp>
        <p:nvSpPr>
          <p:cNvPr id="3" name="Slide Number Placeholder 2"/>
          <p:cNvSpPr>
            <a:spLocks noGrp="1"/>
          </p:cNvSpPr>
          <p:nvPr>
            <p:ph type="sldNum" sz="quarter" idx="12"/>
          </p:nvPr>
        </p:nvSpPr>
        <p:spPr/>
        <p:txBody>
          <a:bodyPr/>
          <a:lstStyle/>
          <a:p>
            <a:fld id="{97A94E25-127B-4C48-AF96-44BA7B823777}" type="slidenum">
              <a:rPr lang="en-US" smtClean="0"/>
              <a:pPr/>
              <a:t>12</a:t>
            </a:fld>
            <a:endParaRPr lang="en-US" dirty="0"/>
          </a:p>
        </p:txBody>
      </p:sp>
      <p:grpSp>
        <p:nvGrpSpPr>
          <p:cNvPr id="4" name="Group 3"/>
          <p:cNvGrpSpPr/>
          <p:nvPr/>
        </p:nvGrpSpPr>
        <p:grpSpPr>
          <a:xfrm>
            <a:off x="2694735" y="1713123"/>
            <a:ext cx="5788244" cy="1881847"/>
            <a:chOff x="1467184" y="1437550"/>
            <a:chExt cx="5788244" cy="1881847"/>
          </a:xfrm>
        </p:grpSpPr>
        <p:cxnSp>
          <p:nvCxnSpPr>
            <p:cNvPr id="5" name="Straight Arrow Connector 4"/>
            <p:cNvCxnSpPr/>
            <p:nvPr/>
          </p:nvCxnSpPr>
          <p:spPr>
            <a:xfrm flipH="1">
              <a:off x="1467184" y="2250134"/>
              <a:ext cx="412705" cy="641371"/>
            </a:xfrm>
            <a:prstGeom prst="straightConnector1">
              <a:avLst/>
            </a:prstGeom>
            <a:ln w="28575">
              <a:solidFill>
                <a:srgbClr val="00B0F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4" descr="Disease-gre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1853" y="1454670"/>
              <a:ext cx="822975" cy="82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iteracy-oran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1253" y="1447800"/>
              <a:ext cx="825409" cy="82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aternal-pink"/>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45167" y="1454668"/>
              <a:ext cx="822975" cy="82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eace-purpl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32453" y="1437550"/>
              <a:ext cx="822975" cy="82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Water-blu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67184" y="1454670"/>
              <a:ext cx="825409" cy="8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ew Picture (2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60653" y="1454670"/>
              <a:ext cx="857062" cy="85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4870758" y="2250134"/>
              <a:ext cx="1747476" cy="806216"/>
            </a:xfrm>
            <a:prstGeom prst="straightConnector1">
              <a:avLst/>
            </a:prstGeom>
            <a:ln w="28575">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2"/>
            </p:cNvCxnSpPr>
            <p:nvPr/>
          </p:nvCxnSpPr>
          <p:spPr>
            <a:xfrm>
              <a:off x="3889184" y="2311732"/>
              <a:ext cx="0" cy="1007665"/>
            </a:xfrm>
            <a:prstGeom prst="straightConnector1">
              <a:avLst/>
            </a:prstGeom>
            <a:ln w="28575">
              <a:solidFill>
                <a:schemeClr val="accent1"/>
              </a:solidFill>
              <a:tailEnd type="arrow"/>
            </a:ln>
          </p:spPr>
          <p:style>
            <a:lnRef idx="2">
              <a:schemeClr val="accent1"/>
            </a:lnRef>
            <a:fillRef idx="0">
              <a:schemeClr val="accent1"/>
            </a:fillRef>
            <a:effectRef idx="1">
              <a:schemeClr val="accent1"/>
            </a:effectRef>
            <a:fontRef idx="minor">
              <a:schemeClr val="tx1"/>
            </a:fontRef>
          </p:style>
        </p:cxnSp>
      </p:grpSp>
      <p:pic>
        <p:nvPicPr>
          <p:cNvPr id="19" name="Picture 1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91786" y="3249156"/>
            <a:ext cx="3220036" cy="2146691"/>
          </a:xfrm>
          <a:prstGeom prst="rect">
            <a:avLst/>
          </a:prstGeom>
        </p:spPr>
      </p:pic>
      <p:pic>
        <p:nvPicPr>
          <p:cNvPr id="20" name="Picture 1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86936" y="2902236"/>
            <a:ext cx="3740417" cy="2493611"/>
          </a:xfrm>
          <a:prstGeom prst="rect">
            <a:avLst/>
          </a:prstGeom>
        </p:spPr>
      </p:pic>
      <p:pic>
        <p:nvPicPr>
          <p:cNvPr id="22" name="Picture 2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805946" y="3745282"/>
            <a:ext cx="3686433" cy="2457622"/>
          </a:xfrm>
          <a:prstGeom prst="rect">
            <a:avLst/>
          </a:prstGeom>
        </p:spPr>
      </p:pic>
    </p:spTree>
    <p:extLst>
      <p:ext uri="{BB962C8B-B14F-4D97-AF65-F5344CB8AC3E}">
        <p14:creationId xmlns:p14="http://schemas.microsoft.com/office/powerpoint/2010/main" val="390030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p:txBody>
          <a:bodyPr/>
          <a:lstStyle/>
          <a:p>
            <a:r>
              <a:rPr lang="ja-JP" altLang="en-US" dirty="0">
                <a:latin typeface="Arial Narrow"/>
              </a:rPr>
              <a:t>ガイドライン</a:t>
            </a:r>
            <a:endParaRPr lang="en-US" dirty="0"/>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9133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基本ガイドライン</a:t>
            </a:r>
            <a:endParaRPr lang="en-US" cap="none" dirty="0"/>
          </a:p>
        </p:txBody>
      </p:sp>
      <p:sp>
        <p:nvSpPr>
          <p:cNvPr id="3" name="Slide Number Placeholder 2"/>
          <p:cNvSpPr>
            <a:spLocks noGrp="1"/>
          </p:cNvSpPr>
          <p:nvPr>
            <p:ph type="sldNum" sz="quarter" idx="12"/>
          </p:nvPr>
        </p:nvSpPr>
        <p:spPr/>
        <p:txBody>
          <a:bodyPr/>
          <a:lstStyle/>
          <a:p>
            <a:fld id="{97A94E25-127B-4C48-AF96-44BA7B823777}" type="slidenum">
              <a:rPr lang="en-US" smtClean="0"/>
              <a:pPr/>
              <a:t>14</a:t>
            </a:fld>
            <a:endParaRPr lang="en-US" dirty="0"/>
          </a:p>
        </p:txBody>
      </p:sp>
      <p:sp>
        <p:nvSpPr>
          <p:cNvPr id="4" name="Rectangle 3"/>
          <p:cNvSpPr/>
          <p:nvPr/>
        </p:nvSpPr>
        <p:spPr>
          <a:xfrm>
            <a:off x="381000" y="1860053"/>
            <a:ext cx="6096000" cy="4524315"/>
          </a:xfrm>
          <a:prstGeom prst="rect">
            <a:avLst/>
          </a:prstGeom>
        </p:spPr>
        <p:txBody>
          <a:bodyPr>
            <a:spAutoFit/>
          </a:bodyPr>
          <a:lstStyle/>
          <a:p>
            <a:pPr marL="342900" lvl="0" indent="-342900" eaLnBrk="0" fontAlgn="base" hangingPunct="0">
              <a:spcBef>
                <a:spcPct val="0"/>
              </a:spcBef>
              <a:spcAft>
                <a:spcPct val="0"/>
              </a:spcAft>
              <a:buFont typeface="Arial" pitchFamily="34" charset="0"/>
              <a:buChar char="•"/>
            </a:pPr>
            <a:r>
              <a:rPr lang="en-US" altLang="ja-JP" sz="2400" dirty="0">
                <a:latin typeface="ＭＳ Ｐゴシック" panose="020B0600070205080204" pitchFamily="34" charset="-128"/>
              </a:rPr>
              <a:t>RCC</a:t>
            </a:r>
            <a:r>
              <a:rPr lang="ja-JP" altLang="en-US" sz="2400" dirty="0">
                <a:latin typeface="ＭＳ Ｐゴシック" panose="020B0600070205080204" pitchFamily="34" charset="-128"/>
              </a:rPr>
              <a:t>所在地域に住む（または勤務・通学する）ロータリアン以外の人がメンバーとなります。結成には</a:t>
            </a:r>
            <a:r>
              <a:rPr lang="en-US" altLang="ja-JP" sz="2400" dirty="0">
                <a:latin typeface="ＭＳ Ｐゴシック" panose="020B0600070205080204" pitchFamily="34" charset="-128"/>
              </a:rPr>
              <a:t>10</a:t>
            </a:r>
            <a:r>
              <a:rPr lang="ja-JP" altLang="en-US" sz="2400" dirty="0">
                <a:latin typeface="ＭＳ Ｐゴシック" panose="020B0600070205080204" pitchFamily="34" charset="-128"/>
              </a:rPr>
              <a:t>人以上のメンバーが必要です。</a:t>
            </a:r>
            <a:endParaRPr lang="en-US" sz="2400" dirty="0">
              <a:latin typeface="Arial" charset="0"/>
            </a:endParaRPr>
          </a:p>
          <a:p>
            <a:pPr marL="342900" lvl="0" indent="-342900" eaLnBrk="0" fontAlgn="base" hangingPunct="0">
              <a:spcBef>
                <a:spcPct val="0"/>
              </a:spcBef>
              <a:spcAft>
                <a:spcPct val="0"/>
              </a:spcAft>
              <a:buFont typeface="Arial" pitchFamily="34" charset="0"/>
              <a:buChar char="•"/>
            </a:pPr>
            <a:endParaRPr lang="en-US" sz="2400" dirty="0">
              <a:solidFill>
                <a:srgbClr val="01B4E7"/>
              </a:solidFill>
              <a:latin typeface="Arial" charset="0"/>
            </a:endParaRPr>
          </a:p>
          <a:p>
            <a:pPr marL="342900" lvl="0" indent="-342900" eaLnBrk="0" fontAlgn="base" hangingPunct="0">
              <a:spcBef>
                <a:spcPct val="0"/>
              </a:spcBef>
              <a:spcAft>
                <a:spcPct val="0"/>
              </a:spcAft>
              <a:buFont typeface="Arial" pitchFamily="34" charset="0"/>
              <a:buChar char="•"/>
            </a:pPr>
            <a:r>
              <a:rPr lang="en-US" sz="2400" dirty="0">
                <a:solidFill>
                  <a:srgbClr val="01B4E7"/>
                </a:solidFill>
                <a:latin typeface="Arial" charset="0"/>
              </a:rPr>
              <a:t>RCC</a:t>
            </a:r>
            <a:r>
              <a:rPr lang="ja-JP" altLang="en-US" sz="2400" dirty="0">
                <a:solidFill>
                  <a:srgbClr val="01B4E7"/>
                </a:solidFill>
                <a:latin typeface="ＭＳ Ｐゴシック" panose="020B0600070205080204" pitchFamily="34" charset="-128"/>
              </a:rPr>
              <a:t>は、少なくとも毎月</a:t>
            </a:r>
            <a:r>
              <a:rPr lang="en-US" altLang="ja-JP" sz="2400" dirty="0">
                <a:solidFill>
                  <a:srgbClr val="01B4E7"/>
                </a:solidFill>
                <a:latin typeface="ＭＳ Ｐゴシック" panose="020B0600070205080204" pitchFamily="34" charset="-128"/>
              </a:rPr>
              <a:t>1</a:t>
            </a:r>
            <a:r>
              <a:rPr lang="ja-JP" altLang="en-US" sz="2400" dirty="0">
                <a:solidFill>
                  <a:srgbClr val="01B4E7"/>
                </a:solidFill>
                <a:latin typeface="ＭＳ Ｐゴシック" panose="020B0600070205080204" pitchFamily="34" charset="-128"/>
              </a:rPr>
              <a:t>回、会合を</a:t>
            </a:r>
            <a:br>
              <a:rPr lang="en-US" altLang="ja-JP" sz="2400" dirty="0">
                <a:solidFill>
                  <a:srgbClr val="01B4E7"/>
                </a:solidFill>
                <a:latin typeface="ＭＳ Ｐゴシック" panose="020B0600070205080204" pitchFamily="34" charset="-128"/>
              </a:rPr>
            </a:br>
            <a:r>
              <a:rPr lang="ja-JP" altLang="en-US" sz="2400" dirty="0">
                <a:solidFill>
                  <a:srgbClr val="01B4E7"/>
                </a:solidFill>
                <a:latin typeface="ＭＳ Ｐゴシック" panose="020B0600070205080204" pitchFamily="34" charset="-128"/>
              </a:rPr>
              <a:t>開きます。</a:t>
            </a:r>
            <a:r>
              <a:rPr lang="en-US" sz="2400" dirty="0">
                <a:solidFill>
                  <a:srgbClr val="01B4E7"/>
                </a:solidFill>
                <a:latin typeface="Arial" charset="0"/>
              </a:rPr>
              <a:t> </a:t>
            </a:r>
          </a:p>
          <a:p>
            <a:pPr marL="342900" lvl="0" indent="-342900" eaLnBrk="0" fontAlgn="base" hangingPunct="0">
              <a:spcBef>
                <a:spcPct val="0"/>
              </a:spcBef>
              <a:spcAft>
                <a:spcPct val="0"/>
              </a:spcAft>
              <a:buFont typeface="Arial" pitchFamily="34" charset="0"/>
              <a:buChar char="•"/>
            </a:pPr>
            <a:endParaRPr lang="en-US" sz="2400" dirty="0">
              <a:solidFill>
                <a:srgbClr val="01B4E7"/>
              </a:solidFill>
              <a:latin typeface="Arial" charset="0"/>
            </a:endParaRPr>
          </a:p>
          <a:p>
            <a:pPr marL="342900" lvl="0" indent="-342900" eaLnBrk="0" fontAlgn="base" hangingPunct="0">
              <a:spcBef>
                <a:spcPct val="0"/>
              </a:spcBef>
              <a:spcAft>
                <a:spcPct val="0"/>
              </a:spcAft>
              <a:buFont typeface="Arial" pitchFamily="34" charset="0"/>
              <a:buChar char="•"/>
            </a:pPr>
            <a:r>
              <a:rPr lang="en-US" sz="2400" dirty="0">
                <a:latin typeface="Arial" charset="0"/>
              </a:rPr>
              <a:t>RCC</a:t>
            </a:r>
            <a:r>
              <a:rPr lang="ja-JP" altLang="en-US" sz="2400" dirty="0">
                <a:latin typeface="ＭＳ Ｐゴシック" panose="020B0600070205080204" pitchFamily="34" charset="-128"/>
              </a:rPr>
              <a:t>は毎年</a:t>
            </a:r>
            <a:r>
              <a:rPr lang="en-US" altLang="ja-JP" sz="2400" dirty="0">
                <a:latin typeface="ＭＳ Ｐゴシック" panose="020B0600070205080204" pitchFamily="34" charset="-128"/>
              </a:rPr>
              <a:t>2</a:t>
            </a:r>
            <a:r>
              <a:rPr lang="ja-JP" altLang="en-US" sz="2400" dirty="0">
                <a:latin typeface="ＭＳ Ｐゴシック" panose="020B0600070205080204" pitchFamily="34" charset="-128"/>
              </a:rPr>
              <a:t>つの主要プロジェクトを実施</a:t>
            </a:r>
            <a:br>
              <a:rPr lang="en-US" altLang="ja-JP" sz="2400" dirty="0">
                <a:latin typeface="ＭＳ Ｐゴシック" panose="020B0600070205080204" pitchFamily="34" charset="-128"/>
              </a:rPr>
            </a:br>
            <a:r>
              <a:rPr lang="ja-JP" altLang="en-US" sz="2400" dirty="0">
                <a:latin typeface="ＭＳ Ｐゴシック" panose="020B0600070205080204" pitchFamily="34" charset="-128"/>
              </a:rPr>
              <a:t>するよう奨励されています。</a:t>
            </a:r>
            <a:endParaRPr lang="en-US" sz="2400" dirty="0">
              <a:latin typeface="Arial" charset="0"/>
            </a:endParaRPr>
          </a:p>
          <a:p>
            <a:pPr marL="342900" lvl="0" indent="-342900" eaLnBrk="0" fontAlgn="base" hangingPunct="0">
              <a:spcBef>
                <a:spcPct val="0"/>
              </a:spcBef>
              <a:spcAft>
                <a:spcPct val="0"/>
              </a:spcAft>
              <a:buFont typeface="Arial" pitchFamily="34" charset="0"/>
              <a:buChar char="•"/>
            </a:pPr>
            <a:endParaRPr lang="en-US" sz="2400" dirty="0">
              <a:solidFill>
                <a:srgbClr val="01B4E7"/>
              </a:solidFill>
              <a:latin typeface="Arial" charset="0"/>
            </a:endParaRPr>
          </a:p>
          <a:p>
            <a:pPr marL="342900" lvl="0" indent="-342900" eaLnBrk="0" fontAlgn="base" hangingPunct="0">
              <a:spcBef>
                <a:spcPct val="0"/>
              </a:spcBef>
              <a:spcAft>
                <a:spcPct val="0"/>
              </a:spcAft>
              <a:buFont typeface="Arial" pitchFamily="34" charset="0"/>
              <a:buChar char="•"/>
            </a:pPr>
            <a:r>
              <a:rPr lang="ja-JP" altLang="en-US" sz="2400" dirty="0">
                <a:solidFill>
                  <a:srgbClr val="01B4E7"/>
                </a:solidFill>
                <a:latin typeface="ＭＳ Ｐゴシック" panose="020B0600070205080204" pitchFamily="34" charset="-128"/>
              </a:rPr>
              <a:t>会費は最低限に抑えられるべきです。</a:t>
            </a:r>
            <a:endParaRPr lang="en-US" sz="2400" dirty="0">
              <a:solidFill>
                <a:srgbClr val="01B4E7"/>
              </a:solidFill>
              <a:latin typeface="Arial" charset="0"/>
            </a:endParaRPr>
          </a:p>
        </p:txBody>
      </p:sp>
      <p:sp>
        <p:nvSpPr>
          <p:cNvPr id="5" name="TextBox 4"/>
          <p:cNvSpPr txBox="1"/>
          <p:nvPr/>
        </p:nvSpPr>
        <p:spPr>
          <a:xfrm>
            <a:off x="7557352" y="5370427"/>
            <a:ext cx="2657830" cy="707886"/>
          </a:xfrm>
          <a:prstGeom prst="rect">
            <a:avLst/>
          </a:prstGeom>
          <a:noFill/>
        </p:spPr>
        <p:txBody>
          <a:bodyPr wrap="square" rtlCol="0">
            <a:spAutoFit/>
          </a:bodyPr>
          <a:lstStyle/>
          <a:p>
            <a:pPr algn="ctr"/>
            <a:r>
              <a:rPr lang="ja-JP" altLang="en-US" sz="2000" dirty="0">
                <a:solidFill>
                  <a:schemeClr val="tx2"/>
                </a:solidFill>
                <a:latin typeface="+mn-ea"/>
              </a:rPr>
              <a:t>詳しいガイドラインは</a:t>
            </a:r>
            <a:r>
              <a:rPr lang="en-US" sz="2000" dirty="0">
                <a:solidFill>
                  <a:schemeClr val="tx2"/>
                </a:solidFill>
                <a:latin typeface="+mn-ea"/>
                <a:hlinkClick r:id="rId3"/>
              </a:rPr>
              <a:t>rotary.org/ja/</a:t>
            </a:r>
            <a:r>
              <a:rPr lang="en-US" sz="2000" dirty="0" err="1">
                <a:solidFill>
                  <a:schemeClr val="tx2"/>
                </a:solidFill>
                <a:latin typeface="+mn-ea"/>
                <a:hlinkClick r:id="rId3"/>
              </a:rPr>
              <a:t>rcc</a:t>
            </a:r>
            <a:r>
              <a:rPr lang="ja-JP" altLang="en-US" sz="2000" dirty="0">
                <a:solidFill>
                  <a:schemeClr val="tx2"/>
                </a:solidFill>
                <a:latin typeface="+mn-ea"/>
              </a:rPr>
              <a:t>から</a:t>
            </a:r>
            <a:endParaRPr lang="en-US" sz="2000" dirty="0">
              <a:solidFill>
                <a:schemeClr val="tx2"/>
              </a:solidFill>
              <a:latin typeface="+mn-ea"/>
            </a:endParaRPr>
          </a:p>
        </p:txBody>
      </p:sp>
      <p:pic>
        <p:nvPicPr>
          <p:cNvPr id="6" name="Picture 3" descr="C:\USERS\DAVISJ\APPDATA\LOCAL\TEMP\wz1878\Mark of Excellence\RotaryMoE_RGB.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75725" y="2021664"/>
            <a:ext cx="3221085" cy="3221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54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p:txBody>
          <a:bodyPr/>
          <a:lstStyle/>
          <a:p>
            <a:r>
              <a:rPr lang="ja-JP" altLang="en-US" dirty="0">
                <a:latin typeface="Arial Narrow"/>
              </a:rPr>
              <a:t>結成方法</a:t>
            </a:r>
            <a:endParaRPr lang="en-US" dirty="0"/>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5741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ロータリークラブと地区の役割</a:t>
            </a:r>
            <a:endParaRPr lang="en-US" cap="none" dirty="0"/>
          </a:p>
        </p:txBody>
      </p:sp>
      <p:sp>
        <p:nvSpPr>
          <p:cNvPr id="3" name="Content Placeholder 2"/>
          <p:cNvSpPr>
            <a:spLocks noGrp="1"/>
          </p:cNvSpPr>
          <p:nvPr>
            <p:ph idx="1"/>
          </p:nvPr>
        </p:nvSpPr>
        <p:spPr>
          <a:xfrm>
            <a:off x="380999" y="1778812"/>
            <a:ext cx="10591801" cy="4034896"/>
          </a:xfrm>
        </p:spPr>
        <p:txBody>
          <a:bodyPr>
            <a:normAutofit/>
          </a:bodyPr>
          <a:lstStyle/>
          <a:p>
            <a:pPr marL="342900" indent="-342900"/>
            <a:r>
              <a:rPr lang="ja-JP" altLang="en-US" dirty="0">
                <a:solidFill>
                  <a:srgbClr val="F7A81B"/>
                </a:solidFill>
                <a:latin typeface="+mn-ea"/>
              </a:rPr>
              <a:t>関心を高める</a:t>
            </a:r>
            <a:r>
              <a:rPr lang="ja-JP" altLang="en-US" dirty="0">
                <a:solidFill>
                  <a:schemeClr val="accent2"/>
                </a:solidFill>
                <a:latin typeface="+mn-ea"/>
              </a:rPr>
              <a:t>　</a:t>
            </a:r>
            <a:br>
              <a:rPr lang="en-US" altLang="ja-JP" dirty="0">
                <a:solidFill>
                  <a:schemeClr val="accent2"/>
                </a:solidFill>
                <a:latin typeface="+mn-ea"/>
              </a:rPr>
            </a:br>
            <a:r>
              <a:rPr lang="ja-JP" altLang="en-US" dirty="0">
                <a:latin typeface="+mn-ea"/>
              </a:rPr>
              <a:t>クラブや地区に</a:t>
            </a:r>
            <a:r>
              <a:rPr lang="en-US" dirty="0">
                <a:latin typeface="+mn-ea"/>
              </a:rPr>
              <a:t>RCC</a:t>
            </a:r>
            <a:r>
              <a:rPr lang="ja-JP" altLang="en-US" dirty="0">
                <a:latin typeface="+mn-ea"/>
              </a:rPr>
              <a:t>プログラムをもっと知ってもらいましょう</a:t>
            </a:r>
            <a:endParaRPr lang="en-US" dirty="0">
              <a:latin typeface="+mn-ea"/>
            </a:endParaRPr>
          </a:p>
          <a:p>
            <a:pPr marL="342900" indent="-342900"/>
            <a:r>
              <a:rPr lang="ja-JP" altLang="en-US" dirty="0">
                <a:solidFill>
                  <a:srgbClr val="F7A81B"/>
                </a:solidFill>
                <a:latin typeface="+mn-ea"/>
              </a:rPr>
              <a:t>調査する　</a:t>
            </a:r>
            <a:br>
              <a:rPr lang="en-US" altLang="ja-JP" dirty="0">
                <a:latin typeface="+mn-ea"/>
              </a:rPr>
            </a:br>
            <a:r>
              <a:rPr lang="en-US" altLang="ja-JP" dirty="0">
                <a:latin typeface="+mn-ea"/>
              </a:rPr>
              <a:t>RCC</a:t>
            </a:r>
            <a:r>
              <a:rPr lang="ja-JP" altLang="en-US" dirty="0">
                <a:latin typeface="+mn-ea"/>
              </a:rPr>
              <a:t>の必要性と実現可能性を探り、メンバー候補者を集めます</a:t>
            </a:r>
            <a:endParaRPr lang="en-US" dirty="0">
              <a:latin typeface="+mn-ea"/>
            </a:endParaRPr>
          </a:p>
          <a:p>
            <a:pPr marL="342900" indent="-342900"/>
            <a:r>
              <a:rPr lang="ja-JP" altLang="en-US" dirty="0">
                <a:solidFill>
                  <a:srgbClr val="F7A81B"/>
                </a:solidFill>
                <a:latin typeface="+mn-ea"/>
              </a:rPr>
              <a:t>導く　</a:t>
            </a:r>
            <a:br>
              <a:rPr lang="en-US" altLang="ja-JP" dirty="0">
                <a:solidFill>
                  <a:schemeClr val="accent2"/>
                </a:solidFill>
                <a:latin typeface="+mn-ea"/>
              </a:rPr>
            </a:br>
            <a:r>
              <a:rPr lang="ja-JP" altLang="en-US" dirty="0">
                <a:latin typeface="+mn-ea"/>
              </a:rPr>
              <a:t>スポンサーとなるロータリークラブに、結成手続きを案内します</a:t>
            </a:r>
            <a:endParaRPr lang="en-US" dirty="0">
              <a:latin typeface="+mn-ea"/>
            </a:endParaRPr>
          </a:p>
          <a:p>
            <a:pPr marL="342900" indent="-342900"/>
            <a:r>
              <a:rPr lang="ja-JP" altLang="en-US" dirty="0">
                <a:solidFill>
                  <a:srgbClr val="F7A81B"/>
                </a:solidFill>
                <a:latin typeface="+mn-ea"/>
              </a:rPr>
              <a:t>支援する　</a:t>
            </a:r>
            <a:br>
              <a:rPr lang="en-US" altLang="ja-JP" dirty="0">
                <a:solidFill>
                  <a:schemeClr val="accent2"/>
                </a:solidFill>
                <a:latin typeface="+mn-ea"/>
              </a:rPr>
            </a:br>
            <a:r>
              <a:rPr lang="ja-JP" altLang="en-US" dirty="0">
                <a:latin typeface="+mn-ea"/>
              </a:rPr>
              <a:t>継続的に奉仕プロジェクトのアドバイスやサポートを提供します</a:t>
            </a:r>
            <a:endParaRPr lang="en-US" dirty="0">
              <a:latin typeface="+mn-ea"/>
            </a:endParaRPr>
          </a:p>
          <a:p>
            <a:pPr marL="342900" indent="-342900"/>
            <a:r>
              <a:rPr lang="ja-JP" altLang="en-US" dirty="0">
                <a:solidFill>
                  <a:srgbClr val="F7A81B"/>
                </a:solidFill>
                <a:latin typeface="+mn-ea"/>
              </a:rPr>
              <a:t>広める</a:t>
            </a:r>
            <a:r>
              <a:rPr lang="en-US" dirty="0">
                <a:solidFill>
                  <a:srgbClr val="F7A81B"/>
                </a:solidFill>
                <a:latin typeface="+mn-ea"/>
              </a:rPr>
              <a:t> </a:t>
            </a:r>
            <a:br>
              <a:rPr lang="en-US" dirty="0">
                <a:solidFill>
                  <a:schemeClr val="accent2"/>
                </a:solidFill>
                <a:latin typeface="+mn-ea"/>
              </a:rPr>
            </a:br>
            <a:r>
              <a:rPr lang="en-US" dirty="0">
                <a:latin typeface="+mn-ea"/>
              </a:rPr>
              <a:t>RCC</a:t>
            </a:r>
            <a:r>
              <a:rPr lang="ja-JP" altLang="en-US" dirty="0">
                <a:latin typeface="+mn-ea"/>
              </a:rPr>
              <a:t>の成功例を</a:t>
            </a:r>
            <a:r>
              <a:rPr lang="en-US" altLang="ja-JP" dirty="0">
                <a:latin typeface="+mn-ea"/>
              </a:rPr>
              <a:t>RI</a:t>
            </a:r>
            <a:r>
              <a:rPr lang="ja-JP" altLang="en-US" dirty="0">
                <a:latin typeface="+mn-ea"/>
              </a:rPr>
              <a:t>やほかの人びとに伝えましょう</a:t>
            </a:r>
            <a:endParaRPr lang="en-US" dirty="0">
              <a:latin typeface="+mn-ea"/>
            </a:endParaRPr>
          </a:p>
          <a:p>
            <a:endParaRPr lang="en-US" dirty="0">
              <a:latin typeface="Arial Narrow" panose="020B0606020202030204" pitchFamily="34" charset="0"/>
            </a:endParaRPr>
          </a:p>
        </p:txBody>
      </p:sp>
      <p:sp>
        <p:nvSpPr>
          <p:cNvPr id="4" name="Slide Number Placeholder 3"/>
          <p:cNvSpPr>
            <a:spLocks noGrp="1"/>
          </p:cNvSpPr>
          <p:nvPr>
            <p:ph type="sldNum" sz="quarter" idx="12"/>
          </p:nvPr>
        </p:nvSpPr>
        <p:spPr/>
        <p:txBody>
          <a:bodyPr/>
          <a:lstStyle/>
          <a:p>
            <a:fld id="{97A94E25-127B-4C48-AF96-44BA7B823777}" type="slidenum">
              <a:rPr lang="en-US" smtClean="0"/>
              <a:pPr/>
              <a:t>16</a:t>
            </a:fld>
            <a:endParaRPr lang="en-US" dirty="0"/>
          </a:p>
        </p:txBody>
      </p:sp>
      <p:sp>
        <p:nvSpPr>
          <p:cNvPr id="5" name="TextBox 4"/>
          <p:cNvSpPr txBox="1"/>
          <p:nvPr/>
        </p:nvSpPr>
        <p:spPr>
          <a:xfrm>
            <a:off x="2412304" y="5700984"/>
            <a:ext cx="7696200" cy="954107"/>
          </a:xfrm>
          <a:prstGeom prst="rect">
            <a:avLst/>
          </a:prstGeom>
          <a:noFill/>
        </p:spPr>
        <p:txBody>
          <a:bodyPr wrap="square" rtlCol="0">
            <a:spAutoFit/>
          </a:bodyPr>
          <a:lstStyle/>
          <a:p>
            <a:pPr algn="ctr"/>
            <a:r>
              <a:rPr lang="ja-JP" altLang="en-US" sz="2800" dirty="0">
                <a:solidFill>
                  <a:srgbClr val="01B4E7"/>
                </a:solidFill>
                <a:latin typeface="+mn-ea"/>
              </a:rPr>
              <a:t>参考資料や結成書式はウェブサイトから</a:t>
            </a:r>
            <a:br>
              <a:rPr lang="en-US" sz="2800" dirty="0">
                <a:solidFill>
                  <a:srgbClr val="01B4E7"/>
                </a:solidFill>
                <a:latin typeface="+mn-ea"/>
              </a:rPr>
            </a:br>
            <a:r>
              <a:rPr lang="en-US" sz="2800" dirty="0">
                <a:solidFill>
                  <a:schemeClr val="tx2"/>
                </a:solidFill>
                <a:latin typeface="Arial Narrow" pitchFamily="34" charset="0"/>
                <a:hlinkClick r:id="rId3"/>
              </a:rPr>
              <a:t>www.rotary.org/ja/rcc</a:t>
            </a:r>
            <a:r>
              <a:rPr lang="en-US" sz="2800" dirty="0">
                <a:solidFill>
                  <a:schemeClr val="tx2"/>
                </a:solidFill>
                <a:latin typeface="Arial Narrow" pitchFamily="34" charset="0"/>
              </a:rPr>
              <a:t> </a:t>
            </a:r>
          </a:p>
        </p:txBody>
      </p:sp>
    </p:spTree>
    <p:extLst>
      <p:ext uri="{BB962C8B-B14F-4D97-AF65-F5344CB8AC3E}">
        <p14:creationId xmlns:p14="http://schemas.microsoft.com/office/powerpoint/2010/main" val="235760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まとめ</a:t>
            </a:r>
            <a:endParaRPr lang="en-US" cap="none" dirty="0"/>
          </a:p>
        </p:txBody>
      </p:sp>
      <p:sp>
        <p:nvSpPr>
          <p:cNvPr id="3" name="Content Placeholder 2"/>
          <p:cNvSpPr>
            <a:spLocks noGrp="1"/>
          </p:cNvSpPr>
          <p:nvPr>
            <p:ph idx="1"/>
          </p:nvPr>
        </p:nvSpPr>
        <p:spPr>
          <a:xfrm>
            <a:off x="381000" y="2107503"/>
            <a:ext cx="5060395" cy="4034896"/>
          </a:xfrm>
        </p:spPr>
        <p:txBody>
          <a:bodyPr>
            <a:normAutofit/>
          </a:bodyPr>
          <a:lstStyle/>
          <a:p>
            <a:pPr marL="342900" lvl="0" indent="-342900" eaLnBrk="0" fontAlgn="base" hangingPunct="0">
              <a:lnSpc>
                <a:spcPct val="100000"/>
              </a:lnSpc>
              <a:spcBef>
                <a:spcPct val="0"/>
              </a:spcBef>
              <a:spcAft>
                <a:spcPct val="0"/>
              </a:spcAft>
            </a:pPr>
            <a:r>
              <a:rPr lang="ja-JP" altLang="en-US" dirty="0">
                <a:solidFill>
                  <a:schemeClr val="tx1"/>
                </a:solidFill>
                <a:latin typeface="ＭＳ Ｐゴシック" panose="020B0600070205080204" pitchFamily="34" charset="-128"/>
                <a:cs typeface="Times New Roman" pitchFamily="18" charset="0"/>
              </a:rPr>
              <a:t>ロータリー地域社会共同隊（</a:t>
            </a:r>
            <a:r>
              <a:rPr lang="en-US" altLang="ja-JP" dirty="0">
                <a:solidFill>
                  <a:schemeClr val="tx1"/>
                </a:solidFill>
                <a:latin typeface="ＭＳ Ｐゴシック" panose="020B0600070205080204" pitchFamily="34" charset="-128"/>
                <a:cs typeface="Times New Roman" pitchFamily="18" charset="0"/>
              </a:rPr>
              <a:t>RCC</a:t>
            </a:r>
            <a:r>
              <a:rPr lang="ja-JP" altLang="en-US" dirty="0">
                <a:solidFill>
                  <a:schemeClr val="tx1"/>
                </a:solidFill>
                <a:latin typeface="ＭＳ Ｐゴシック" panose="020B0600070205080204" pitchFamily="34" charset="-128"/>
                <a:cs typeface="Times New Roman" pitchFamily="18" charset="0"/>
              </a:rPr>
              <a:t>）は、ロータリアン以外の</a:t>
            </a:r>
            <a:br>
              <a:rPr lang="en-US" altLang="ja-JP" dirty="0">
                <a:solidFill>
                  <a:schemeClr val="tx1"/>
                </a:solidFill>
                <a:latin typeface="ＭＳ Ｐゴシック" panose="020B0600070205080204" pitchFamily="34" charset="-128"/>
                <a:cs typeface="Times New Roman" pitchFamily="18" charset="0"/>
              </a:rPr>
            </a:br>
            <a:r>
              <a:rPr lang="ja-JP" altLang="en-US" dirty="0">
                <a:solidFill>
                  <a:schemeClr val="tx1"/>
                </a:solidFill>
                <a:latin typeface="ＭＳ Ｐゴシック" panose="020B0600070205080204" pitchFamily="34" charset="-128"/>
                <a:cs typeface="Times New Roman" pitchFamily="18" charset="0"/>
              </a:rPr>
              <a:t>人びとが集まり、</a:t>
            </a:r>
            <a:r>
              <a:rPr lang="ja-JP" altLang="en-US" dirty="0">
                <a:solidFill>
                  <a:srgbClr val="FEBD11"/>
                </a:solidFill>
                <a:latin typeface="ＭＳ Ｐゴシック" panose="020B0600070205080204" pitchFamily="34" charset="-128"/>
                <a:cs typeface="Times New Roman" pitchFamily="18" charset="0"/>
              </a:rPr>
              <a:t>柔軟</a:t>
            </a:r>
            <a:r>
              <a:rPr lang="ja-JP" altLang="en-US" dirty="0">
                <a:solidFill>
                  <a:schemeClr val="tx1"/>
                </a:solidFill>
                <a:latin typeface="ＭＳ Ｐゴシック" panose="020B0600070205080204" pitchFamily="34" charset="-128"/>
                <a:cs typeface="Times New Roman" pitchFamily="18" charset="0"/>
              </a:rPr>
              <a:t>なかたちで活動に参加する、</a:t>
            </a:r>
            <a:br>
              <a:rPr lang="en-US" altLang="ja-JP" dirty="0">
                <a:solidFill>
                  <a:srgbClr val="958D85"/>
                </a:solidFill>
                <a:latin typeface="ＭＳ Ｐゴシック" panose="020B0600070205080204" pitchFamily="34" charset="-128"/>
                <a:cs typeface="Times New Roman" pitchFamily="18" charset="0"/>
              </a:rPr>
            </a:br>
            <a:r>
              <a:rPr lang="ja-JP" altLang="en-US" dirty="0">
                <a:solidFill>
                  <a:schemeClr val="tx1"/>
                </a:solidFill>
                <a:latin typeface="ＭＳ Ｐゴシック" panose="020B0600070205080204" pitchFamily="34" charset="-128"/>
                <a:cs typeface="Times New Roman" pitchFamily="18" charset="0"/>
              </a:rPr>
              <a:t>ロータリーの</a:t>
            </a:r>
            <a:r>
              <a:rPr lang="ja-JP" altLang="en-US" dirty="0">
                <a:solidFill>
                  <a:srgbClr val="01B4E7"/>
                </a:solidFill>
                <a:latin typeface="ＭＳ Ｐゴシック" panose="020B0600070205080204" pitchFamily="34" charset="-128"/>
                <a:cs typeface="Times New Roman" pitchFamily="18" charset="0"/>
              </a:rPr>
              <a:t>奉仕のパートナー</a:t>
            </a:r>
            <a:endParaRPr lang="en-US" dirty="0">
              <a:solidFill>
                <a:srgbClr val="958D85"/>
              </a:solidFill>
              <a:latin typeface="Arial" charset="0"/>
              <a:ea typeface="ヒラギノ角ゴ Pro W3" charset="0"/>
              <a:cs typeface="Times New Roman" pitchFamily="18" charset="0"/>
            </a:endParaRPr>
          </a:p>
          <a:p>
            <a:pPr marL="342900" lvl="0" indent="-342900" eaLnBrk="0" fontAlgn="base" hangingPunct="0">
              <a:lnSpc>
                <a:spcPct val="100000"/>
              </a:lnSpc>
              <a:spcBef>
                <a:spcPct val="0"/>
              </a:spcBef>
              <a:spcAft>
                <a:spcPct val="0"/>
              </a:spcAft>
            </a:pPr>
            <a:r>
              <a:rPr lang="en-US" dirty="0">
                <a:solidFill>
                  <a:schemeClr val="tx1"/>
                </a:solidFill>
                <a:latin typeface="Arial" charset="0"/>
                <a:ea typeface="ヒラギノ角ゴ Pro W3" charset="0"/>
                <a:cs typeface="Times New Roman" pitchFamily="18" charset="0"/>
              </a:rPr>
              <a:t>RCC</a:t>
            </a:r>
            <a:r>
              <a:rPr lang="ja-JP" altLang="en-US" dirty="0">
                <a:solidFill>
                  <a:schemeClr val="tx1"/>
                </a:solidFill>
                <a:latin typeface="ＭＳ Ｐゴシック" panose="020B0600070205080204" pitchFamily="34" charset="-128"/>
                <a:cs typeface="Times New Roman" pitchFamily="18" charset="0"/>
              </a:rPr>
              <a:t>は、</a:t>
            </a:r>
            <a:r>
              <a:rPr lang="ja-JP" altLang="en-US" dirty="0">
                <a:solidFill>
                  <a:srgbClr val="FEBD11"/>
                </a:solidFill>
                <a:latin typeface="ＭＳ Ｐゴシック" panose="020B0600070205080204" pitchFamily="34" charset="-128"/>
                <a:cs typeface="ヒラギノ角ゴ Pro W3" pitchFamily="-107" charset="-128"/>
              </a:rPr>
              <a:t>地域の課題</a:t>
            </a:r>
            <a:r>
              <a:rPr lang="ja-JP" altLang="en-US" dirty="0">
                <a:solidFill>
                  <a:schemeClr val="tx1"/>
                </a:solidFill>
                <a:latin typeface="ＭＳ Ｐゴシック" panose="020B0600070205080204" pitchFamily="34" charset="-128"/>
                <a:cs typeface="Times New Roman" pitchFamily="18" charset="0"/>
              </a:rPr>
              <a:t>に、</a:t>
            </a:r>
            <a:r>
              <a:rPr lang="ja-JP" altLang="en-US" dirty="0">
                <a:solidFill>
                  <a:srgbClr val="01B4E7"/>
                </a:solidFill>
                <a:latin typeface="ＭＳ Ｐゴシック" panose="020B0600070205080204" pitchFamily="34" charset="-128"/>
                <a:cs typeface="ヒラギノ角ゴ Pro W3" pitchFamily="-107" charset="-128"/>
              </a:rPr>
              <a:t>地域での解決法</a:t>
            </a:r>
            <a:r>
              <a:rPr lang="ja-JP" altLang="en-US" dirty="0">
                <a:solidFill>
                  <a:schemeClr val="tx1"/>
                </a:solidFill>
                <a:latin typeface="ＭＳ Ｐゴシック" panose="020B0600070205080204" pitchFamily="34" charset="-128"/>
                <a:cs typeface="Times New Roman" pitchFamily="18" charset="0"/>
              </a:rPr>
              <a:t>を提供</a:t>
            </a:r>
            <a:endParaRPr lang="en-US" dirty="0">
              <a:solidFill>
                <a:schemeClr val="tx1"/>
              </a:solidFill>
              <a:latin typeface="Arial" charset="0"/>
              <a:ea typeface="ヒラギノ角ゴ Pro W3" charset="0"/>
              <a:cs typeface="ヒラギノ角ゴ Pro W3" pitchFamily="-107" charset="-128"/>
            </a:endParaRPr>
          </a:p>
          <a:p>
            <a:pPr marL="342900" lvl="0" indent="-342900" eaLnBrk="0" fontAlgn="base" hangingPunct="0">
              <a:lnSpc>
                <a:spcPct val="100000"/>
              </a:lnSpc>
              <a:spcBef>
                <a:spcPct val="0"/>
              </a:spcBef>
              <a:spcAft>
                <a:spcPct val="0"/>
              </a:spcAft>
            </a:pPr>
            <a:r>
              <a:rPr lang="ja-JP" altLang="en-US" dirty="0">
                <a:solidFill>
                  <a:schemeClr val="tx1"/>
                </a:solidFill>
                <a:latin typeface="ＭＳ Ｐゴシック" panose="020B0600070205080204" pitchFamily="34" charset="-128"/>
                <a:cs typeface="Times New Roman" pitchFamily="18" charset="0"/>
              </a:rPr>
              <a:t>さまざまな人びとが</a:t>
            </a:r>
            <a:r>
              <a:rPr lang="en-US" altLang="ja-JP" dirty="0">
                <a:solidFill>
                  <a:schemeClr val="tx1"/>
                </a:solidFill>
                <a:latin typeface="ＭＳ Ｐゴシック" panose="020B0600070205080204" pitchFamily="34" charset="-128"/>
                <a:cs typeface="Times New Roman" pitchFamily="18" charset="0"/>
              </a:rPr>
              <a:t>RCC</a:t>
            </a:r>
            <a:r>
              <a:rPr lang="ja-JP" altLang="en-US" dirty="0">
                <a:solidFill>
                  <a:schemeClr val="tx1"/>
                </a:solidFill>
                <a:latin typeface="ＭＳ Ｐゴシック" panose="020B0600070205080204" pitchFamily="34" charset="-128"/>
                <a:cs typeface="Times New Roman" pitchFamily="18" charset="0"/>
              </a:rPr>
              <a:t>のメンバーとなる</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7A94E25-127B-4C48-AF96-44BA7B823777}" type="slidenum">
              <a:rPr lang="en-US" smtClean="0"/>
              <a:pPr/>
              <a:t>17</a:t>
            </a:fld>
            <a:endParaRPr lang="en-US" dirty="0"/>
          </a:p>
        </p:txBody>
      </p:sp>
      <p:pic>
        <p:nvPicPr>
          <p:cNvPr id="5" name="Picture 3" descr="R:\BM Images\Jenn_Atkin\Jenn Atkin_Blog Kickstarter\The Pay in Rotary\20100203_GT_0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3166" y="2107503"/>
            <a:ext cx="5033963" cy="3355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08771" y="1918355"/>
            <a:ext cx="6002751" cy="4001834"/>
          </a:xfrm>
          <a:prstGeom prst="rect">
            <a:avLst/>
          </a:prstGeom>
        </p:spPr>
      </p:pic>
    </p:spTree>
    <p:extLst>
      <p:ext uri="{BB962C8B-B14F-4D97-AF65-F5344CB8AC3E}">
        <p14:creationId xmlns:p14="http://schemas.microsoft.com/office/powerpoint/2010/main" val="176791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ja-JP" altLang="en-US" dirty="0"/>
              <a:t>お問い合わせ</a:t>
            </a:r>
            <a:endParaRPr lang="en-US"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sz="2000" dirty="0">
                <a:latin typeface="Arial "/>
              </a:rPr>
              <a:t>Rotary Service Connections</a:t>
            </a:r>
          </a:p>
          <a:p>
            <a:r>
              <a:rPr lang="ja-JP" altLang="en-US" sz="2000" dirty="0">
                <a:latin typeface="Arial "/>
              </a:rPr>
              <a:t>電話：</a:t>
            </a:r>
            <a:r>
              <a:rPr lang="en-US" altLang="ja-JP" sz="2000">
                <a:latin typeface="Arial "/>
              </a:rPr>
              <a:t>1.847.424.5294</a:t>
            </a:r>
          </a:p>
          <a:p>
            <a:r>
              <a:rPr lang="en-US" sz="2000">
                <a:latin typeface="Arial "/>
              </a:rPr>
              <a:t>E</a:t>
            </a:r>
            <a:r>
              <a:rPr lang="ja-JP" altLang="en-US" sz="2000" dirty="0">
                <a:latin typeface="Arial "/>
              </a:rPr>
              <a:t>メール： </a:t>
            </a:r>
            <a:r>
              <a:rPr lang="en-US" sz="2000" dirty="0">
                <a:latin typeface="Arial "/>
                <a:hlinkClick r:id="rId3"/>
              </a:rPr>
              <a:t>rotary.service@rotary.org</a:t>
            </a:r>
            <a:r>
              <a:rPr lang="en-US" sz="2000" dirty="0">
                <a:latin typeface="Arial "/>
              </a:rPr>
              <a:t>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18</a:t>
            </a:fld>
            <a:endParaRPr lang="en-US" dirty="0"/>
          </a:p>
        </p:txBody>
      </p:sp>
      <p:pic>
        <p:nvPicPr>
          <p:cNvPr id="6" name="Picture 2" descr="C:\Users\davisj\Desktop\RotarySignature_RGB-DRAFT.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08245" y="2473407"/>
            <a:ext cx="4841888" cy="182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1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ロータリー地域社会共同隊（</a:t>
            </a:r>
            <a:r>
              <a:rPr lang="en-US" altLang="ja-JP" dirty="0"/>
              <a:t>RCC</a:t>
            </a:r>
            <a:r>
              <a:rPr lang="ja-JP" altLang="en-US" dirty="0"/>
              <a:t>）</a:t>
            </a:r>
            <a:endParaRPr lang="en-US" cap="none" dirty="0"/>
          </a:p>
        </p:txBody>
      </p:sp>
      <p:sp>
        <p:nvSpPr>
          <p:cNvPr id="3" name="Content Placeholder 2"/>
          <p:cNvSpPr>
            <a:spLocks noGrp="1"/>
          </p:cNvSpPr>
          <p:nvPr>
            <p:ph idx="1"/>
          </p:nvPr>
        </p:nvSpPr>
        <p:spPr>
          <a:xfrm>
            <a:off x="381001" y="1966587"/>
            <a:ext cx="11506199" cy="4034896"/>
          </a:xfrm>
        </p:spPr>
        <p:txBody>
          <a:bodyPr>
            <a:normAutofit fontScale="92500" lnSpcReduction="10000"/>
          </a:bodyPr>
          <a:lstStyle/>
          <a:p>
            <a:pPr marL="342900" lvl="0" indent="-342900" defTabSz="457200">
              <a:lnSpc>
                <a:spcPct val="100000"/>
              </a:lnSpc>
              <a:spcBef>
                <a:spcPct val="20000"/>
              </a:spcBef>
              <a:buFont typeface="Arial"/>
              <a:buChar char="•"/>
            </a:pPr>
            <a:r>
              <a:rPr lang="en-US" sz="2800" dirty="0">
                <a:solidFill>
                  <a:srgbClr val="01B4E7"/>
                </a:solidFill>
                <a:latin typeface="Arial Narrow" pitchFamily="34" charset="0"/>
              </a:rPr>
              <a:t>RCC</a:t>
            </a:r>
            <a:r>
              <a:rPr lang="ja-JP" altLang="en-US" sz="2800" dirty="0">
                <a:solidFill>
                  <a:srgbClr val="01B4E7"/>
                </a:solidFill>
                <a:latin typeface="Arial Narrow" pitchFamily="34" charset="0"/>
              </a:rPr>
              <a:t>とは？</a:t>
            </a:r>
            <a:endParaRPr lang="en-US" sz="2800" dirty="0">
              <a:solidFill>
                <a:srgbClr val="01B4E7"/>
              </a:solidFill>
              <a:latin typeface="Arial Narrow" pitchFamily="34" charset="0"/>
            </a:endParaRPr>
          </a:p>
          <a:p>
            <a:pPr marL="342900" lvl="0" indent="-342900" defTabSz="457200">
              <a:lnSpc>
                <a:spcPct val="100000"/>
              </a:lnSpc>
              <a:spcBef>
                <a:spcPct val="20000"/>
              </a:spcBef>
              <a:buFont typeface="Arial"/>
              <a:buChar char="•"/>
            </a:pPr>
            <a:r>
              <a:rPr lang="en-US" sz="2800" dirty="0">
                <a:solidFill>
                  <a:srgbClr val="01B4E7"/>
                </a:solidFill>
                <a:latin typeface="Arial Narrow" pitchFamily="34" charset="0"/>
              </a:rPr>
              <a:t>RCC</a:t>
            </a:r>
            <a:r>
              <a:rPr lang="ja-JP" altLang="en-US" sz="2800" dirty="0">
                <a:solidFill>
                  <a:srgbClr val="01B4E7"/>
                </a:solidFill>
                <a:latin typeface="Arial Narrow" pitchFamily="34" charset="0"/>
              </a:rPr>
              <a:t>の目標</a:t>
            </a:r>
            <a:endParaRPr lang="en-US" sz="2800" dirty="0">
              <a:solidFill>
                <a:srgbClr val="01B4E7"/>
              </a:solidFill>
              <a:latin typeface="Arial Narrow" pitchFamily="34" charset="0"/>
            </a:endParaRPr>
          </a:p>
          <a:p>
            <a:pPr marL="342900" lvl="0" indent="-342900" defTabSz="457200">
              <a:lnSpc>
                <a:spcPct val="100000"/>
              </a:lnSpc>
              <a:spcBef>
                <a:spcPct val="20000"/>
              </a:spcBef>
              <a:buFont typeface="Arial"/>
              <a:buChar char="•"/>
            </a:pPr>
            <a:r>
              <a:rPr lang="en-US" altLang="ja-JP" sz="2800" dirty="0">
                <a:solidFill>
                  <a:srgbClr val="01B4E7"/>
                </a:solidFill>
                <a:latin typeface="Arial Narrow" pitchFamily="34" charset="0"/>
              </a:rPr>
              <a:t>RCC</a:t>
            </a:r>
            <a:r>
              <a:rPr lang="ja-JP" altLang="en-US" sz="2800" dirty="0">
                <a:solidFill>
                  <a:srgbClr val="01B4E7"/>
                </a:solidFill>
                <a:latin typeface="Arial Narrow" pitchFamily="34" charset="0"/>
              </a:rPr>
              <a:t>の活動</a:t>
            </a:r>
            <a:endParaRPr lang="en-US" sz="2800" dirty="0">
              <a:solidFill>
                <a:srgbClr val="01B4E7"/>
              </a:solidFill>
              <a:latin typeface="Arial Narrow" pitchFamily="34" charset="0"/>
            </a:endParaRPr>
          </a:p>
          <a:p>
            <a:pPr marL="742950" lvl="1" indent="-285750" defTabSz="457200">
              <a:lnSpc>
                <a:spcPct val="100000"/>
              </a:lnSpc>
              <a:spcBef>
                <a:spcPct val="20000"/>
              </a:spcBef>
              <a:buFont typeface="Arial"/>
              <a:buChar char="–"/>
            </a:pPr>
            <a:r>
              <a:rPr lang="ja-JP" altLang="en-US" sz="2800" dirty="0">
                <a:solidFill>
                  <a:srgbClr val="958D85"/>
                </a:solidFill>
                <a:latin typeface="Arial Narrow" pitchFamily="34" charset="0"/>
              </a:rPr>
              <a:t>プロジェクト例</a:t>
            </a:r>
            <a:endParaRPr lang="en-US" sz="2800" dirty="0">
              <a:solidFill>
                <a:srgbClr val="958D85"/>
              </a:solidFill>
              <a:latin typeface="Arial Narrow" pitchFamily="34" charset="0"/>
            </a:endParaRPr>
          </a:p>
          <a:p>
            <a:pPr marL="342900" lvl="0" indent="-342900" defTabSz="457200">
              <a:lnSpc>
                <a:spcPct val="100000"/>
              </a:lnSpc>
              <a:spcBef>
                <a:spcPct val="20000"/>
              </a:spcBef>
              <a:buFont typeface="Arial"/>
              <a:buChar char="•"/>
            </a:pPr>
            <a:r>
              <a:rPr lang="ja-JP" altLang="en-US" sz="2800" dirty="0">
                <a:solidFill>
                  <a:srgbClr val="01B4E7"/>
                </a:solidFill>
                <a:latin typeface="Arial Narrow" pitchFamily="34" charset="0"/>
              </a:rPr>
              <a:t>ガイドライン</a:t>
            </a:r>
            <a:endParaRPr lang="en-US" sz="2800" dirty="0">
              <a:solidFill>
                <a:srgbClr val="958D85"/>
              </a:solidFill>
              <a:latin typeface="Arial Narrow" pitchFamily="34" charset="0"/>
            </a:endParaRPr>
          </a:p>
          <a:p>
            <a:pPr marL="342900" lvl="0" indent="-342900" defTabSz="457200">
              <a:lnSpc>
                <a:spcPct val="100000"/>
              </a:lnSpc>
              <a:spcBef>
                <a:spcPct val="20000"/>
              </a:spcBef>
              <a:buFont typeface="Arial"/>
              <a:buChar char="•"/>
            </a:pPr>
            <a:r>
              <a:rPr lang="ja-JP" altLang="en-US" sz="2800" dirty="0">
                <a:solidFill>
                  <a:srgbClr val="01B4E7"/>
                </a:solidFill>
                <a:latin typeface="Arial Narrow" pitchFamily="34" charset="0"/>
              </a:rPr>
              <a:t>結成方法</a:t>
            </a:r>
            <a:endParaRPr lang="en-US" sz="2800" dirty="0">
              <a:solidFill>
                <a:srgbClr val="01B4E7"/>
              </a:solidFill>
              <a:latin typeface="Arial Narrow" pitchFamily="34" charset="0"/>
            </a:endParaRPr>
          </a:p>
          <a:p>
            <a:pPr marL="342900" lvl="0" indent="-342900" defTabSz="457200">
              <a:lnSpc>
                <a:spcPct val="100000"/>
              </a:lnSpc>
              <a:spcBef>
                <a:spcPct val="20000"/>
              </a:spcBef>
              <a:buFont typeface="Arial"/>
              <a:buChar char="•"/>
            </a:pPr>
            <a:r>
              <a:rPr lang="ja-JP" altLang="en-US" sz="2800" dirty="0">
                <a:solidFill>
                  <a:srgbClr val="01B4E7"/>
                </a:solidFill>
                <a:latin typeface="Arial Narrow" pitchFamily="34" charset="0"/>
              </a:rPr>
              <a:t>ロータリークラブ</a:t>
            </a:r>
            <a:br>
              <a:rPr lang="en-US" altLang="ja-JP" sz="2800" dirty="0">
                <a:solidFill>
                  <a:srgbClr val="01B4E7"/>
                </a:solidFill>
                <a:latin typeface="Arial Narrow" pitchFamily="34" charset="0"/>
              </a:rPr>
            </a:br>
            <a:r>
              <a:rPr lang="ja-JP" altLang="en-US" sz="2800" dirty="0">
                <a:solidFill>
                  <a:srgbClr val="01B4E7"/>
                </a:solidFill>
                <a:latin typeface="Arial Narrow" pitchFamily="34" charset="0"/>
              </a:rPr>
              <a:t>からのサポート</a:t>
            </a:r>
            <a:endParaRPr lang="en-US" sz="2800" dirty="0">
              <a:solidFill>
                <a:srgbClr val="01B4E7"/>
              </a:solidFill>
              <a:latin typeface="Arial Narrow" pitchFamily="34" charset="0"/>
            </a:endParaRPr>
          </a:p>
          <a:p>
            <a:pPr marL="342900" lvl="0" indent="-342900" defTabSz="457200">
              <a:lnSpc>
                <a:spcPct val="100000"/>
              </a:lnSpc>
              <a:spcBef>
                <a:spcPct val="20000"/>
              </a:spcBef>
              <a:buFont typeface="Arial"/>
              <a:buChar char="•"/>
            </a:pPr>
            <a:r>
              <a:rPr lang="ja-JP" altLang="en-US" sz="2800" dirty="0">
                <a:solidFill>
                  <a:srgbClr val="01B4E7"/>
                </a:solidFill>
                <a:latin typeface="Arial Narrow" pitchFamily="34" charset="0"/>
              </a:rPr>
              <a:t>リソース</a:t>
            </a:r>
            <a:endParaRPr lang="en-US" sz="2800" dirty="0">
              <a:solidFill>
                <a:srgbClr val="01B4E7"/>
              </a:solidFill>
              <a:latin typeface="Arial Narrow" pitchFamily="34" charset="0"/>
            </a:endParaRPr>
          </a:p>
        </p:txBody>
      </p:sp>
      <p:sp>
        <p:nvSpPr>
          <p:cNvPr id="4" name="Slide Number Placeholder 3"/>
          <p:cNvSpPr>
            <a:spLocks noGrp="1"/>
          </p:cNvSpPr>
          <p:nvPr>
            <p:ph type="sldNum" sz="quarter" idx="12"/>
          </p:nvPr>
        </p:nvSpPr>
        <p:spPr/>
        <p:txBody>
          <a:bodyPr/>
          <a:lstStyle/>
          <a:p>
            <a:fld id="{97A94E25-127B-4C48-AF96-44BA7B823777}" type="slidenum">
              <a:rPr lang="en-US" smtClean="0"/>
              <a:pPr/>
              <a:t>2</a:t>
            </a:fld>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15105" y="1966587"/>
            <a:ext cx="5974914" cy="3983276"/>
          </a:xfrm>
          <a:prstGeom prst="rect">
            <a:avLst/>
          </a:prstGeom>
        </p:spPr>
      </p:pic>
    </p:spTree>
    <p:extLst>
      <p:ext uri="{BB962C8B-B14F-4D97-AF65-F5344CB8AC3E}">
        <p14:creationId xmlns:p14="http://schemas.microsoft.com/office/powerpoint/2010/main" val="326413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855" b="9846"/>
          <a:stretch/>
        </p:blipFill>
        <p:spPr>
          <a:xfrm>
            <a:off x="0" y="0"/>
            <a:ext cx="12192000" cy="6851737"/>
          </a:xfrm>
          <a:prstGeom prst="rect">
            <a:avLst/>
          </a:prstGeo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p:txBody>
          <a:bodyPr/>
          <a:lstStyle/>
          <a:p>
            <a:r>
              <a:rPr lang="ja-JP" altLang="en-US" dirty="0"/>
              <a:t>ロータリー地域社会共同隊（</a:t>
            </a:r>
            <a:r>
              <a:rPr lang="en-US" altLang="ja-JP" dirty="0"/>
              <a:t>RCC</a:t>
            </a:r>
            <a:r>
              <a:rPr lang="ja-JP" altLang="en-US" dirty="0"/>
              <a:t>）とは？</a:t>
            </a:r>
            <a:endParaRPr lang="en-US" dirty="0"/>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085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RCC</a:t>
            </a:r>
            <a:r>
              <a:rPr lang="ja-JP" altLang="en-US" dirty="0"/>
              <a:t>とは？</a:t>
            </a:r>
            <a:endParaRPr lang="en-US" cap="none" dirty="0"/>
          </a:p>
        </p:txBody>
      </p:sp>
      <p:sp>
        <p:nvSpPr>
          <p:cNvPr id="3" name="Content Placeholder 2"/>
          <p:cNvSpPr>
            <a:spLocks noGrp="1"/>
          </p:cNvSpPr>
          <p:nvPr>
            <p:ph idx="1"/>
          </p:nvPr>
        </p:nvSpPr>
        <p:spPr>
          <a:xfrm>
            <a:off x="1911002" y="1713848"/>
            <a:ext cx="8446196" cy="4034896"/>
          </a:xfrm>
        </p:spPr>
        <p:txBody>
          <a:bodyPr/>
          <a:lstStyle/>
          <a:p>
            <a:pPr marL="0" indent="0" algn="ctr">
              <a:buNone/>
            </a:pPr>
            <a:r>
              <a:rPr lang="en-US" dirty="0">
                <a:latin typeface="Arial Narrow" pitchFamily="34" charset="0"/>
                <a:cs typeface="Times New Roman" pitchFamily="18" charset="0"/>
              </a:rPr>
              <a:t>RCC</a:t>
            </a:r>
            <a:r>
              <a:rPr lang="ja-JP" altLang="en-US" dirty="0">
                <a:latin typeface="Arial Narrow" pitchFamily="34" charset="0"/>
                <a:cs typeface="Times New Roman" pitchFamily="18" charset="0"/>
              </a:rPr>
              <a:t>は、ロータリアン以外の人びとが集まり、</a:t>
            </a:r>
            <a:r>
              <a:rPr lang="ja-JP" altLang="en-US" dirty="0">
                <a:solidFill>
                  <a:srgbClr val="F7A81B"/>
                </a:solidFill>
                <a:latin typeface="Arial Narrow" pitchFamily="34" charset="0"/>
                <a:cs typeface="Times New Roman" pitchFamily="18" charset="0"/>
              </a:rPr>
              <a:t>柔軟</a:t>
            </a:r>
            <a:r>
              <a:rPr lang="ja-JP" altLang="en-US" dirty="0">
                <a:latin typeface="Arial Narrow" pitchFamily="34" charset="0"/>
                <a:cs typeface="Times New Roman" pitchFamily="18" charset="0"/>
              </a:rPr>
              <a:t>なかたちで活動に参加する、ロータリーの</a:t>
            </a:r>
            <a:r>
              <a:rPr lang="ja-JP" altLang="en-US" dirty="0">
                <a:solidFill>
                  <a:srgbClr val="01B4E7"/>
                </a:solidFill>
                <a:latin typeface="Arial Narrow" pitchFamily="34" charset="0"/>
                <a:cs typeface="Times New Roman" pitchFamily="18" charset="0"/>
              </a:rPr>
              <a:t>奉仕のパートナー</a:t>
            </a:r>
            <a:br>
              <a:rPr lang="en-US" b="1" dirty="0">
                <a:cs typeface="Times New Roman" pitchFamily="18" charset="0"/>
              </a:rPr>
            </a:br>
            <a:r>
              <a:rPr lang="en-US" b="1" dirty="0">
                <a:cs typeface="Times New Roman" pitchFamily="18" charset="0"/>
              </a:rPr>
              <a:t>	</a:t>
            </a:r>
          </a:p>
          <a:p>
            <a:pPr algn="ctr"/>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4</a:t>
            </a:fld>
            <a:endParaRPr lang="en-US" dirty="0"/>
          </a:p>
        </p:txBody>
      </p:sp>
      <p:grpSp>
        <p:nvGrpSpPr>
          <p:cNvPr id="7" name="Group 6"/>
          <p:cNvGrpSpPr/>
          <p:nvPr/>
        </p:nvGrpSpPr>
        <p:grpSpPr>
          <a:xfrm>
            <a:off x="3390900" y="2560552"/>
            <a:ext cx="5486400" cy="4158007"/>
            <a:chOff x="6163733" y="2072037"/>
            <a:chExt cx="5486400" cy="4158007"/>
          </a:xfrm>
        </p:grpSpPr>
        <p:pic>
          <p:nvPicPr>
            <p:cNvPr id="5" name="Picture 2" descr="R:\BM Images\Tanaka social Media\Japan_Profile\20110906_JP_0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3733" y="2072037"/>
              <a:ext cx="5486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80764" y="5737601"/>
              <a:ext cx="3852338" cy="492443"/>
            </a:xfrm>
            <a:prstGeom prst="rect">
              <a:avLst/>
            </a:prstGeom>
          </p:spPr>
          <p:txBody>
            <a:bodyPr wrap="none">
              <a:spAutoFit/>
            </a:bodyPr>
            <a:lstStyle/>
            <a:p>
              <a:pPr lvl="0" algn="ctr" eaLnBrk="0" fontAlgn="base" hangingPunct="0">
                <a:spcBef>
                  <a:spcPct val="30000"/>
                </a:spcBef>
                <a:spcAft>
                  <a:spcPct val="0"/>
                </a:spcAft>
                <a:defRPr/>
              </a:pPr>
              <a:r>
                <a:rPr lang="ja-JP" altLang="en-US" sz="2600" dirty="0">
                  <a:solidFill>
                    <a:srgbClr val="01B4E7"/>
                  </a:solidFill>
                  <a:latin typeface="ＭＳ Ｐゴシック" panose="020B0600070205080204" pitchFamily="34" charset="-128"/>
                  <a:cs typeface="ヒラギノ角ゴ Pro W3" pitchFamily="-107" charset="-128"/>
                </a:rPr>
                <a:t>地域で解決</a:t>
              </a:r>
              <a:r>
                <a:rPr lang="en-US" sz="2600" dirty="0">
                  <a:solidFill>
                    <a:srgbClr val="01B4E7"/>
                  </a:solidFill>
                  <a:latin typeface="Arial" charset="0"/>
                  <a:ea typeface="ヒラギノ角ゴ Pro W3" charset="0"/>
                  <a:cs typeface="ヒラギノ角ゴ Pro W3" pitchFamily="-107" charset="-128"/>
                </a:rPr>
                <a:t> | </a:t>
              </a:r>
              <a:r>
                <a:rPr lang="ja-JP" altLang="en-US" sz="2600" dirty="0">
                  <a:solidFill>
                    <a:srgbClr val="FEBD11"/>
                  </a:solidFill>
                  <a:latin typeface="ＭＳ Ｐゴシック" panose="020B0600070205080204" pitchFamily="34" charset="-128"/>
                  <a:cs typeface="ヒラギノ角ゴ Pro W3" pitchFamily="-107" charset="-128"/>
                </a:rPr>
                <a:t>地域の課題</a:t>
              </a:r>
              <a:r>
                <a:rPr lang="en-US" sz="2600" dirty="0">
                  <a:solidFill>
                    <a:srgbClr val="FEBD11"/>
                  </a:solidFill>
                  <a:latin typeface="Arial" charset="0"/>
                  <a:ea typeface="ヒラギノ角ゴ Pro W3" charset="0"/>
                  <a:cs typeface="ヒラギノ角ゴ Pro W3" pitchFamily="-107" charset="-128"/>
                </a:rPr>
                <a:t> </a:t>
              </a:r>
              <a:endParaRPr lang="en-US" sz="2600" dirty="0">
                <a:solidFill>
                  <a:srgbClr val="FEBD11"/>
                </a:solidFill>
                <a:latin typeface="Arial" charset="0"/>
                <a:ea typeface="ヒラギノ角ゴ Pro W3" charset="0"/>
              </a:endParaRPr>
            </a:p>
          </p:txBody>
        </p:sp>
      </p:gr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2027" y="2475162"/>
            <a:ext cx="5626430" cy="3750953"/>
          </a:xfrm>
          <a:prstGeom prst="rect">
            <a:avLst/>
          </a:prstGeom>
        </p:spPr>
      </p:pic>
    </p:spTree>
    <p:extLst>
      <p:ext uri="{BB962C8B-B14F-4D97-AF65-F5344CB8AC3E}">
        <p14:creationId xmlns:p14="http://schemas.microsoft.com/office/powerpoint/2010/main" val="399238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RCC</a:t>
            </a:r>
            <a:r>
              <a:rPr lang="ja-JP" altLang="en-US" dirty="0"/>
              <a:t>とは？</a:t>
            </a:r>
            <a:endParaRPr lang="en-US" cap="none" dirty="0"/>
          </a:p>
        </p:txBody>
      </p:sp>
      <p:sp>
        <p:nvSpPr>
          <p:cNvPr id="3" name="Content Placeholder 2"/>
          <p:cNvSpPr>
            <a:spLocks noGrp="1"/>
          </p:cNvSpPr>
          <p:nvPr>
            <p:ph idx="1"/>
          </p:nvPr>
        </p:nvSpPr>
        <p:spPr>
          <a:xfrm>
            <a:off x="380999" y="1734167"/>
            <a:ext cx="6821467" cy="4034896"/>
          </a:xfrm>
        </p:spPr>
        <p:txBody>
          <a:bodyPr/>
          <a:lstStyle/>
          <a:p>
            <a:pPr marL="0" lvl="0" indent="0" defTabSz="457200">
              <a:lnSpc>
                <a:spcPct val="100000"/>
              </a:lnSpc>
              <a:spcBef>
                <a:spcPct val="20000"/>
              </a:spcBef>
              <a:buNone/>
            </a:pPr>
            <a:r>
              <a:rPr lang="en-US" b="1" dirty="0">
                <a:solidFill>
                  <a:srgbClr val="01B4E7"/>
                </a:solidFill>
                <a:latin typeface="Arial Narrow" pitchFamily="34" charset="0"/>
              </a:rPr>
              <a:t>RCC</a:t>
            </a:r>
            <a:r>
              <a:rPr lang="ja-JP" altLang="en-US" dirty="0">
                <a:solidFill>
                  <a:schemeClr val="tx1"/>
                </a:solidFill>
                <a:latin typeface="Arial Narrow" pitchFamily="34" charset="0"/>
              </a:rPr>
              <a:t>は、識字、安全な水、食料不足、公害、住居、職業能力開発といった地域社会の幅広いニーズに対し、持続可能かつ創造的な解決策を実施します。</a:t>
            </a:r>
            <a:endParaRPr lang="en-US" sz="3000" dirty="0">
              <a:solidFill>
                <a:schemeClr val="tx1"/>
              </a:solidFill>
              <a:latin typeface="Georgia"/>
            </a:endParaRPr>
          </a:p>
          <a:p>
            <a:pPr marL="0" indent="0">
              <a:buNone/>
            </a:pPr>
            <a:br>
              <a:rPr lang="en-US" dirty="0">
                <a:latin typeface="Arial Narrow" panose="020B0606020202030204" pitchFamily="34" charset="0"/>
                <a:cs typeface="Times New Roman" pitchFamily="18" charset="0"/>
              </a:rPr>
            </a:br>
            <a:r>
              <a:rPr lang="en-US" dirty="0">
                <a:latin typeface="Arial Narrow" panose="020B0606020202030204" pitchFamily="34" charset="0"/>
                <a:cs typeface="Times New Roman" pitchFamily="18" charset="0"/>
              </a:rPr>
              <a:t>	</a:t>
            </a:r>
          </a:p>
          <a:p>
            <a:endParaRPr lang="en-US" dirty="0">
              <a:latin typeface="Arial Narrow" panose="020B0606020202030204" pitchFamily="34" charset="0"/>
            </a:endParaRPr>
          </a:p>
        </p:txBody>
      </p:sp>
      <p:sp>
        <p:nvSpPr>
          <p:cNvPr id="4" name="Slide Number Placeholder 3"/>
          <p:cNvSpPr>
            <a:spLocks noGrp="1"/>
          </p:cNvSpPr>
          <p:nvPr>
            <p:ph type="sldNum" sz="quarter" idx="12"/>
          </p:nvPr>
        </p:nvSpPr>
        <p:spPr/>
        <p:txBody>
          <a:bodyPr/>
          <a:lstStyle/>
          <a:p>
            <a:fld id="{97A94E25-127B-4C48-AF96-44BA7B823777}" type="slidenum">
              <a:rPr lang="en-US" smtClean="0"/>
              <a:pPr/>
              <a:t>5</a:t>
            </a:fld>
            <a:endParaRPr lang="en-US"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53542" y="3451266"/>
            <a:ext cx="4471270" cy="2980847"/>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39041" y="1890888"/>
            <a:ext cx="3171337" cy="4757006"/>
          </a:xfrm>
          <a:prstGeom prst="rect">
            <a:avLst/>
          </a:prstGeom>
        </p:spPr>
      </p:pic>
    </p:spTree>
    <p:extLst>
      <p:ext uri="{BB962C8B-B14F-4D97-AF65-F5344CB8AC3E}">
        <p14:creationId xmlns:p14="http://schemas.microsoft.com/office/powerpoint/2010/main" val="340693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RCC</a:t>
            </a:r>
            <a:r>
              <a:rPr lang="ja-JP" altLang="en-US" dirty="0"/>
              <a:t>のメンバー</a:t>
            </a:r>
            <a:endParaRPr lang="en-US" cap="none" dirty="0"/>
          </a:p>
        </p:txBody>
      </p:sp>
      <p:sp>
        <p:nvSpPr>
          <p:cNvPr id="3" name="Content Placeholder 2"/>
          <p:cNvSpPr>
            <a:spLocks noGrp="1"/>
          </p:cNvSpPr>
          <p:nvPr>
            <p:ph idx="1"/>
          </p:nvPr>
        </p:nvSpPr>
        <p:spPr>
          <a:xfrm>
            <a:off x="381001" y="1841442"/>
            <a:ext cx="11506199" cy="4034896"/>
          </a:xfrm>
        </p:spPr>
        <p:txBody>
          <a:bodyPr/>
          <a:lstStyle/>
          <a:p>
            <a:pPr marL="0" lvl="0" indent="0" algn="ctr" eaLnBrk="0" fontAlgn="base" hangingPunct="0">
              <a:lnSpc>
                <a:spcPct val="100000"/>
              </a:lnSpc>
              <a:spcBef>
                <a:spcPct val="0"/>
              </a:spcBef>
              <a:spcAft>
                <a:spcPct val="0"/>
              </a:spcAft>
              <a:buNone/>
              <a:tabLst>
                <a:tab pos="4171950" algn="l"/>
              </a:tabLst>
            </a:pPr>
            <a:r>
              <a:rPr lang="ja-JP" altLang="en-US" b="1" dirty="0">
                <a:solidFill>
                  <a:srgbClr val="01B4E7"/>
                </a:solidFill>
                <a:latin typeface="ＭＳ Ｐゴシック" panose="020B0600070205080204" pitchFamily="34" charset="-128"/>
              </a:rPr>
              <a:t>メンバ</a:t>
            </a:r>
            <a:r>
              <a:rPr lang="ja-JP" altLang="en-US" b="1" dirty="0">
                <a:solidFill>
                  <a:schemeClr val="tx1"/>
                </a:solidFill>
                <a:latin typeface="ＭＳ Ｐゴシック" panose="020B0600070205080204" pitchFamily="34" charset="-128"/>
              </a:rPr>
              <a:t>ー</a:t>
            </a:r>
            <a:r>
              <a:rPr lang="en-US" dirty="0">
                <a:solidFill>
                  <a:schemeClr val="tx1"/>
                </a:solidFill>
                <a:latin typeface="Arial" charset="0"/>
              </a:rPr>
              <a:t> </a:t>
            </a:r>
            <a:r>
              <a:rPr lang="ja-JP" altLang="en-US" dirty="0">
                <a:solidFill>
                  <a:schemeClr val="tx1"/>
                </a:solidFill>
                <a:latin typeface="ＭＳ Ｐゴシック" panose="020B0600070205080204" pitchFamily="34" charset="-128"/>
              </a:rPr>
              <a:t>は、ボランティア活動に関心のある個人から地元の協力団体までさまざまです。村全体が</a:t>
            </a:r>
            <a:r>
              <a:rPr lang="en-US" altLang="ja-JP" dirty="0">
                <a:solidFill>
                  <a:schemeClr val="tx1"/>
                </a:solidFill>
                <a:latin typeface="ＭＳ Ｐゴシック" panose="020B0600070205080204" pitchFamily="34" charset="-128"/>
              </a:rPr>
              <a:t>RCC</a:t>
            </a:r>
            <a:r>
              <a:rPr lang="ja-JP" altLang="en-US" dirty="0">
                <a:solidFill>
                  <a:schemeClr val="tx1"/>
                </a:solidFill>
                <a:latin typeface="ＭＳ Ｐゴシック" panose="020B0600070205080204" pitchFamily="34" charset="-128"/>
              </a:rPr>
              <a:t>となる場合もあります。社会的弱者が</a:t>
            </a:r>
            <a:r>
              <a:rPr lang="en-US" dirty="0">
                <a:solidFill>
                  <a:schemeClr val="tx1"/>
                </a:solidFill>
                <a:latin typeface="Arial" charset="0"/>
              </a:rPr>
              <a:t>RCC</a:t>
            </a:r>
            <a:r>
              <a:rPr lang="ja-JP" altLang="en-US" dirty="0">
                <a:solidFill>
                  <a:schemeClr val="tx1"/>
                </a:solidFill>
                <a:latin typeface="ＭＳ Ｐゴシック" panose="020B0600070205080204" pitchFamily="34" charset="-128"/>
              </a:rPr>
              <a:t>の活動を通じてスキルや能力を高め、貧しい地域が経済発展の機会を得ることもあります。</a:t>
            </a:r>
            <a:endParaRPr lang="en-US" dirty="0">
              <a:solidFill>
                <a:schemeClr val="tx1"/>
              </a:solidFill>
              <a:latin typeface="Arial" charset="0"/>
            </a:endParaRPr>
          </a:p>
          <a:p>
            <a:pPr marL="0" indent="0">
              <a:buNone/>
            </a:pPr>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80318" y="3302429"/>
            <a:ext cx="4366597" cy="2911064"/>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64759" y="3302429"/>
            <a:ext cx="4346186" cy="2897457"/>
          </a:xfrm>
          <a:prstGeom prst="rect">
            <a:avLst/>
          </a:prstGeom>
        </p:spPr>
      </p:pic>
    </p:spTree>
    <p:extLst>
      <p:ext uri="{BB962C8B-B14F-4D97-AF65-F5344CB8AC3E}">
        <p14:creationId xmlns:p14="http://schemas.microsoft.com/office/powerpoint/2010/main" val="393267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p:txBody>
          <a:bodyPr/>
          <a:lstStyle/>
          <a:p>
            <a:r>
              <a:rPr lang="en-US" altLang="ja-JP" dirty="0">
                <a:latin typeface="Arial Narrow"/>
              </a:rPr>
              <a:t>RCC</a:t>
            </a:r>
            <a:r>
              <a:rPr lang="ja-JP" altLang="en-US" dirty="0">
                <a:latin typeface="Arial Narrow"/>
              </a:rPr>
              <a:t>の目標</a:t>
            </a:r>
            <a:endParaRPr lang="en-US" dirty="0"/>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7946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RCC</a:t>
            </a:r>
            <a:r>
              <a:rPr lang="ja-JP" altLang="en-US" dirty="0"/>
              <a:t>の目標</a:t>
            </a:r>
            <a:endParaRPr lang="en-US" cap="none" dirty="0"/>
          </a:p>
        </p:txBody>
      </p:sp>
      <p:sp>
        <p:nvSpPr>
          <p:cNvPr id="3" name="Content Placeholder 2"/>
          <p:cNvSpPr>
            <a:spLocks noGrp="1"/>
          </p:cNvSpPr>
          <p:nvPr>
            <p:ph idx="1"/>
          </p:nvPr>
        </p:nvSpPr>
        <p:spPr>
          <a:xfrm>
            <a:off x="381000" y="2142067"/>
            <a:ext cx="6332952" cy="4034896"/>
          </a:xfrm>
        </p:spPr>
        <p:txBody>
          <a:bodyPr>
            <a:normAutofit/>
          </a:bodyPr>
          <a:lstStyle/>
          <a:p>
            <a:pPr marL="342900" lvl="0" indent="-342900" eaLnBrk="0" fontAlgn="base" hangingPunct="0">
              <a:spcBef>
                <a:spcPct val="0"/>
              </a:spcBef>
              <a:spcAft>
                <a:spcPct val="0"/>
              </a:spcAft>
            </a:pPr>
            <a:r>
              <a:rPr lang="ja-JP" altLang="en-US" dirty="0">
                <a:solidFill>
                  <a:schemeClr val="tx1"/>
                </a:solidFill>
                <a:latin typeface="ＭＳ Ｐゴシック" panose="020B0600070205080204" pitchFamily="34" charset="-128"/>
              </a:rPr>
              <a:t>地域社会の発展に一人ひとりが責任を持つよう促す</a:t>
            </a:r>
            <a:endParaRPr lang="en-US" dirty="0">
              <a:solidFill>
                <a:schemeClr val="tx1"/>
              </a:solidFill>
              <a:latin typeface="Arial" charset="0"/>
            </a:endParaRPr>
          </a:p>
          <a:p>
            <a:pPr marL="0" lvl="0" indent="0" eaLnBrk="0" fontAlgn="base" hangingPunct="0">
              <a:spcBef>
                <a:spcPct val="0"/>
              </a:spcBef>
              <a:spcAft>
                <a:spcPct val="0"/>
              </a:spcAft>
              <a:buNone/>
            </a:pPr>
            <a:endParaRPr lang="en-US" dirty="0">
              <a:solidFill>
                <a:srgbClr val="958D85"/>
              </a:solidFill>
              <a:latin typeface="Arial" charset="0"/>
            </a:endParaRPr>
          </a:p>
          <a:p>
            <a:pPr marL="342900" lvl="0" indent="-342900" eaLnBrk="0" fontAlgn="base" hangingPunct="0">
              <a:spcBef>
                <a:spcPct val="0"/>
              </a:spcBef>
              <a:spcAft>
                <a:spcPct val="0"/>
              </a:spcAft>
            </a:pPr>
            <a:r>
              <a:rPr lang="ja-JP" altLang="en-US" dirty="0">
                <a:solidFill>
                  <a:srgbClr val="01B4E7"/>
                </a:solidFill>
                <a:latin typeface="ＭＳ Ｐゴシック" panose="020B0600070205080204" pitchFamily="34" charset="-128"/>
              </a:rPr>
              <a:t>あらゆる有用な職業の尊厳と</a:t>
            </a:r>
            <a:br>
              <a:rPr lang="en-US" altLang="ja-JP" dirty="0">
                <a:solidFill>
                  <a:srgbClr val="01B4E7"/>
                </a:solidFill>
                <a:latin typeface="ＭＳ Ｐゴシック" panose="020B0600070205080204" pitchFamily="34" charset="-128"/>
              </a:rPr>
            </a:br>
            <a:r>
              <a:rPr lang="ja-JP" altLang="en-US" dirty="0">
                <a:solidFill>
                  <a:srgbClr val="01B4E7"/>
                </a:solidFill>
                <a:latin typeface="ＭＳ Ｐゴシック" panose="020B0600070205080204" pitchFamily="34" charset="-128"/>
              </a:rPr>
              <a:t>価値を認識する</a:t>
            </a:r>
            <a:endParaRPr lang="en-US" dirty="0">
              <a:solidFill>
                <a:srgbClr val="01B4E7"/>
              </a:solidFill>
              <a:latin typeface="Arial" charset="0"/>
            </a:endParaRPr>
          </a:p>
          <a:p>
            <a:pPr marL="0" lvl="0" indent="0" eaLnBrk="0" fontAlgn="base" hangingPunct="0">
              <a:spcBef>
                <a:spcPct val="0"/>
              </a:spcBef>
              <a:spcAft>
                <a:spcPct val="0"/>
              </a:spcAft>
              <a:buNone/>
            </a:pPr>
            <a:endParaRPr lang="en-US" dirty="0">
              <a:solidFill>
                <a:schemeClr val="tx1"/>
              </a:solidFill>
              <a:latin typeface="Arial" charset="0"/>
            </a:endParaRPr>
          </a:p>
          <a:p>
            <a:pPr marL="342900" lvl="0" indent="-342900" eaLnBrk="0" fontAlgn="base" hangingPunct="0">
              <a:spcBef>
                <a:spcPct val="0"/>
              </a:spcBef>
              <a:spcAft>
                <a:spcPct val="0"/>
              </a:spcAft>
            </a:pPr>
            <a:r>
              <a:rPr lang="ja-JP" altLang="en-US" dirty="0">
                <a:solidFill>
                  <a:schemeClr val="tx1"/>
                </a:solidFill>
                <a:latin typeface="ＭＳ Ｐゴシック" panose="020B0600070205080204" pitchFamily="34" charset="-128"/>
              </a:rPr>
              <a:t>自己研鑽の機会をつくり、生活の質向上をめざして協力する</a:t>
            </a:r>
            <a:endParaRPr lang="en-US" dirty="0">
              <a:solidFill>
                <a:schemeClr val="tx1"/>
              </a:solidFill>
              <a:latin typeface="Arial" charset="0"/>
            </a:endParaRPr>
          </a:p>
          <a:p>
            <a:pPr marL="0" lvl="0" indent="0" eaLnBrk="0" fontAlgn="base" hangingPunct="0">
              <a:spcBef>
                <a:spcPct val="0"/>
              </a:spcBef>
              <a:spcAft>
                <a:spcPct val="0"/>
              </a:spcAft>
              <a:buNone/>
            </a:pPr>
            <a:endParaRPr lang="en-US" dirty="0">
              <a:solidFill>
                <a:srgbClr val="01B4E7"/>
              </a:solidFill>
              <a:latin typeface="Arial" charset="0"/>
            </a:endParaRPr>
          </a:p>
          <a:p>
            <a:pPr marL="342900" lvl="0" indent="-342900" eaLnBrk="0" fontAlgn="base" hangingPunct="0">
              <a:spcBef>
                <a:spcPct val="0"/>
              </a:spcBef>
              <a:spcAft>
                <a:spcPct val="0"/>
              </a:spcAft>
            </a:pPr>
            <a:r>
              <a:rPr lang="ja-JP" altLang="en-US" dirty="0">
                <a:solidFill>
                  <a:srgbClr val="01B4E7"/>
                </a:solidFill>
                <a:latin typeface="ＭＳ Ｐゴシック" panose="020B0600070205080204" pitchFamily="34" charset="-128"/>
              </a:rPr>
              <a:t>地元の文化や環境に合わせて潜在能力を最大限に発揮できるよう促す</a:t>
            </a:r>
            <a:endParaRPr lang="en-US" dirty="0">
              <a:solidFill>
                <a:srgbClr val="01B4E7"/>
              </a:solidFill>
              <a:latin typeface="Arial"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5" name="Picture 4" descr="R:\BM Images\_POPULAR EDITS\Micro_Credit\Saradapally_Pottery_14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74071" y="1778696"/>
            <a:ext cx="3176367" cy="47651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3432" y="1701282"/>
            <a:ext cx="3277644" cy="4916466"/>
          </a:xfrm>
          <a:prstGeom prst="rect">
            <a:avLst/>
          </a:prstGeom>
        </p:spPr>
      </p:pic>
    </p:spTree>
    <p:extLst>
      <p:ext uri="{BB962C8B-B14F-4D97-AF65-F5344CB8AC3E}">
        <p14:creationId xmlns:p14="http://schemas.microsoft.com/office/powerpoint/2010/main" val="365394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p:txBody>
          <a:bodyPr/>
          <a:lstStyle/>
          <a:p>
            <a:r>
              <a:rPr lang="en-US" altLang="ja-JP" dirty="0">
                <a:latin typeface="Arial Narrow"/>
              </a:rPr>
              <a:t>RCC</a:t>
            </a:r>
            <a:r>
              <a:rPr lang="ja-JP" altLang="en-US" dirty="0">
                <a:latin typeface="Arial Narrow"/>
              </a:rPr>
              <a:t>の活動</a:t>
            </a:r>
            <a:endParaRPr lang="en-US" dirty="0"/>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0368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07746-948B-431F-9FEC-993A4876518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B9FB018F-BBBA-4D98-9C15-A81FDEE195A0}"/>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3700</TotalTime>
  <Words>2672</Words>
  <Application>Microsoft Office PowerPoint</Application>
  <PresentationFormat>Widescreen</PresentationFormat>
  <Paragraphs>142</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ＭＳ Ｐゴシック</vt:lpstr>
      <vt:lpstr>Arial</vt:lpstr>
      <vt:lpstr>Arial </vt:lpstr>
      <vt:lpstr>Arial Narrow</vt:lpstr>
      <vt:lpstr>Calibri</vt:lpstr>
      <vt:lpstr>Georgia</vt:lpstr>
      <vt:lpstr>Office Theme</vt:lpstr>
      <vt:lpstr>PowerPoint Presentation</vt:lpstr>
      <vt:lpstr>ロータリー地域社会共同隊（RCC）</vt:lpstr>
      <vt:lpstr>PowerPoint Presentation</vt:lpstr>
      <vt:lpstr>RCCとは？</vt:lpstr>
      <vt:lpstr>RCCとは？</vt:lpstr>
      <vt:lpstr>RCCのメンバー</vt:lpstr>
      <vt:lpstr>PowerPoint Presentation</vt:lpstr>
      <vt:lpstr>RCCの目標</vt:lpstr>
      <vt:lpstr>PowerPoint Presentation</vt:lpstr>
      <vt:lpstr>プロジェクト紹介 – 社会的弱者の参加</vt:lpstr>
      <vt:lpstr>プロジェクト紹介 – 地域社会の向上</vt:lpstr>
      <vt:lpstr>重点分野</vt:lpstr>
      <vt:lpstr>PowerPoint Presentation</vt:lpstr>
      <vt:lpstr>基本ガイドライン</vt:lpstr>
      <vt:lpstr>PowerPoint Presentation</vt:lpstr>
      <vt:lpstr>ロータリークラブと地区の役割</vt:lpstr>
      <vt:lpstr>まとめ</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Bella Zhan</cp:lastModifiedBy>
  <cp:revision>117</cp:revision>
  <cp:lastPrinted>2019-12-04T20:41:25Z</cp:lastPrinted>
  <dcterms:created xsi:type="dcterms:W3CDTF">2019-11-18T03:22:22Z</dcterms:created>
  <dcterms:modified xsi:type="dcterms:W3CDTF">2020-06-09T19:42:59Z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y fmtid="{D5CDD505-2E9C-101B-9397-08002B2CF9AE}" pid="3" name="MediaServiceImageTags">
    <vt:lpwstr/>
  </property>
</Properties>
</file>